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8"/>
  </p:notesMasterIdLst>
  <p:handoutMasterIdLst>
    <p:handoutMasterId r:id="rId29"/>
  </p:handoutMasterIdLst>
  <p:sldIdLst>
    <p:sldId id="256" r:id="rId2"/>
    <p:sldId id="257" r:id="rId3"/>
    <p:sldId id="294" r:id="rId4"/>
    <p:sldId id="295" r:id="rId5"/>
    <p:sldId id="296" r:id="rId6"/>
    <p:sldId id="259" r:id="rId7"/>
    <p:sldId id="297" r:id="rId8"/>
    <p:sldId id="298" r:id="rId9"/>
    <p:sldId id="299" r:id="rId10"/>
    <p:sldId id="300" r:id="rId11"/>
    <p:sldId id="302" r:id="rId12"/>
    <p:sldId id="303" r:id="rId13"/>
    <p:sldId id="304" r:id="rId14"/>
    <p:sldId id="305" r:id="rId15"/>
    <p:sldId id="306" r:id="rId16"/>
    <p:sldId id="307" r:id="rId17"/>
    <p:sldId id="308" r:id="rId18"/>
    <p:sldId id="309" r:id="rId19"/>
    <p:sldId id="310" r:id="rId20"/>
    <p:sldId id="311" r:id="rId21"/>
    <p:sldId id="314" r:id="rId22"/>
    <p:sldId id="315" r:id="rId23"/>
    <p:sldId id="267" r:id="rId24"/>
    <p:sldId id="268" r:id="rId25"/>
    <p:sldId id="312" r:id="rId26"/>
    <p:sldId id="313" r:id="rId2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BEC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23"/>
    <p:restoredTop sz="86721" autoAdjust="0"/>
  </p:normalViewPr>
  <p:slideViewPr>
    <p:cSldViewPr snapToGrid="0">
      <p:cViewPr varScale="1">
        <p:scale>
          <a:sx n="79" d="100"/>
          <a:sy n="79" d="100"/>
        </p:scale>
        <p:origin x="789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EB4915D-FBB9-C34F-896A-85F3E7E8FB9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R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9F0947B-6219-8648-B898-CB8D601F79A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70F716-410A-A54A-8F98-B0E52D6A559C}" type="datetimeFigureOut">
              <a:rPr lang="en-RU" smtClean="0"/>
              <a:t>03/18/2024</a:t>
            </a:fld>
            <a:endParaRPr lang="en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70DA14-315A-E241-9443-CF16C3507BF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A027F8-465E-3844-B109-5A0A2ACF652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FC2E3C-935E-464B-A11B-CA5EFFF394FC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73402728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R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344C1D-7E01-1847-9C7D-D045223BB03C}" type="datetimeFigureOut">
              <a:rPr lang="en-RU" smtClean="0"/>
              <a:t>03/18/2024</a:t>
            </a:fld>
            <a:endParaRPr lang="en-R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R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EA287C-F450-484E-9FD5-FC6D729DAEC8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93003405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Здравствуйте, я студент группы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ИУ4-4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 Кутаев Кирилл</a:t>
            </a:r>
            <a:endParaRPr lang="en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Пред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ставляю</a:t>
            </a:r>
            <a:r>
              <a:rPr lang="en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вашему вниманию выпускную квалификационную работу магистра на тему:</a:t>
            </a:r>
          </a:p>
          <a:p>
            <a:r>
              <a:rPr lang="en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«</a:t>
            </a:r>
            <a:r>
              <a:rPr lang="ru-RU" sz="1200" b="0" dirty="0">
                <a:latin typeface="+mn-lt"/>
              </a:rPr>
              <a:t>Разработка эмулятора ядра MIPS с использованием современных средств и методов проектирования ПО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»</a:t>
            </a:r>
            <a:endParaRPr lang="en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87C-F450-484E-9FD5-FC6D729DAEC8}" type="slidenum">
              <a:rPr lang="en-RU" smtClean="0"/>
              <a:t>1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9682715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87C-F450-484E-9FD5-FC6D729DAEC8}" type="slidenum">
              <a:rPr lang="en-RU" smtClean="0"/>
              <a:t>10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3557186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87C-F450-484E-9FD5-FC6D729DAEC8}" type="slidenum">
              <a:rPr lang="en-RU" smtClean="0"/>
              <a:t>11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8843981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87C-F450-484E-9FD5-FC6D729DAEC8}" type="slidenum">
              <a:rPr lang="en-RU" smtClean="0"/>
              <a:t>12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0422980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87C-F450-484E-9FD5-FC6D729DAEC8}" type="slidenum">
              <a:rPr lang="en-RU" smtClean="0"/>
              <a:t>13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7555676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87C-F450-484E-9FD5-FC6D729DAEC8}" type="slidenum">
              <a:rPr lang="en-RU" smtClean="0"/>
              <a:t>14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3747911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87C-F450-484E-9FD5-FC6D729DAEC8}" type="slidenum">
              <a:rPr lang="en-RU" smtClean="0"/>
              <a:t>15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1087051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87C-F450-484E-9FD5-FC6D729DAEC8}" type="slidenum">
              <a:rPr lang="en-RU" smtClean="0"/>
              <a:t>16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42832713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87C-F450-484E-9FD5-FC6D729DAEC8}" type="slidenum">
              <a:rPr lang="en-RU" smtClean="0"/>
              <a:t>17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6466508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87C-F450-484E-9FD5-FC6D729DAEC8}" type="slidenum">
              <a:rPr lang="en-RU" smtClean="0"/>
              <a:t>18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9719780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87C-F450-484E-9FD5-FC6D729DAEC8}" type="slidenum">
              <a:rPr lang="en-RU" smtClean="0"/>
              <a:t>19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4181124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2000" dirty="0"/>
              <a:t>Увеличение интеграции встраиваемых систем во многие сферы промышленности и</a:t>
            </a:r>
          </a:p>
          <a:p>
            <a:r>
              <a:rPr lang="ru-RU" sz="2000" dirty="0"/>
              <a:t>повседневной жизни привело к взрывному росту количества устройств и к</a:t>
            </a:r>
          </a:p>
          <a:p>
            <a:r>
              <a:rPr lang="ru-RU" sz="2000" dirty="0"/>
              <a:t>расширению их функциональности.</a:t>
            </a:r>
          </a:p>
          <a:p>
            <a:r>
              <a:rPr lang="ru-RU" sz="2000" dirty="0"/>
              <a:t>В процессе разработки ВПО требуется проводить тестирование, отладку и динамический анализ его выполнения.</a:t>
            </a:r>
            <a:br>
              <a:rPr lang="ru-RU" sz="2000" dirty="0"/>
            </a:br>
            <a:r>
              <a:rPr lang="ru-RU" sz="2000" dirty="0"/>
              <a:t>Использование данных процессов является важным критерием для 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разработки надежных, отказоустойчивых и безопасных встраиваемых систем.</a:t>
            </a:r>
            <a:br>
              <a:rPr lang="ru-RU" sz="2000" dirty="0"/>
            </a:br>
            <a:r>
              <a:rPr lang="ru-RU" sz="1800" kern="100" dirty="0">
                <a:effectLst/>
                <a:latin typeface="Times New Roman" panose="02020603050405020304" pitchFamily="18" charset="0"/>
              </a:rPr>
              <a:t>Проводить эти процессы 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на разрабатываемом устройстве не всегда является возможным: разработка аппаратной части не завершена, отсутствует физический доступ, на системе недостаточно ресурсов. </a:t>
            </a:r>
            <a:endParaRPr lang="ru-RU" sz="20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87C-F450-484E-9FD5-FC6D729DAEC8}" type="slidenum">
              <a:rPr lang="en-RU" smtClean="0"/>
              <a:t>2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8012451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87C-F450-484E-9FD5-FC6D729DAEC8}" type="slidenum">
              <a:rPr lang="en-RU" smtClean="0"/>
              <a:t>20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77728338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87C-F450-484E-9FD5-FC6D729DAEC8}" type="slidenum">
              <a:rPr lang="en-RU" smtClean="0"/>
              <a:t>21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41049955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87C-F450-484E-9FD5-FC6D729DAEC8}" type="slidenum">
              <a:rPr lang="en-RU" smtClean="0"/>
              <a:t>22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86337697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87C-F450-484E-9FD5-FC6D729DAEC8}" type="slidenum">
              <a:rPr lang="en-RU" smtClean="0"/>
              <a:t>23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48085234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87C-F450-484E-9FD5-FC6D729DAEC8}" type="slidenum">
              <a:rPr lang="en-RU" smtClean="0"/>
              <a:t>24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60294738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87C-F450-484E-9FD5-FC6D729DAEC8}" type="slidenum">
              <a:rPr lang="en-RU" smtClean="0"/>
              <a:t>25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50348947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87C-F450-484E-9FD5-FC6D729DAEC8}" type="slidenum">
              <a:rPr lang="en-RU" smtClean="0"/>
              <a:t>26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7922703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2000" dirty="0"/>
              <a:t>Была поставлена цель увеличения эффективности процесса отладки ВПО разрабатываемых устройств</a:t>
            </a:r>
          </a:p>
          <a:p>
            <a:pPr marL="0" indent="0">
              <a:buNone/>
            </a:pPr>
            <a:r>
              <a:rPr lang="ru-RU" sz="2000" dirty="0"/>
              <a:t>за счет применения </a:t>
            </a:r>
            <a:r>
              <a:rPr lang="ru-RU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эмулятора, обладающего характеристиками быстродействия и эффективности поддержки.</a:t>
            </a:r>
          </a:p>
          <a:p>
            <a:pPr marL="0" indent="0">
              <a:buNone/>
            </a:pPr>
            <a:r>
              <a:rPr lang="ru-RU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Для достижения цели были поставлены следующие задачи: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Разработка методики сравнения быстродействия современных средств проектирования ПО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Разработка программного обеспечения для проведения исследования быстродействия современных средств проектирования ПО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Разработка архитектуры эмулятора ядра </a:t>
            </a: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MIPS</a:t>
            </a:r>
            <a:endParaRPr lang="ru-RU" sz="20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ru-RU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Разработка эмулятора ядра </a:t>
            </a: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MIPS </a:t>
            </a:r>
            <a:r>
              <a:rPr lang="ru-RU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с использованием современных средств проектирования ПО</a:t>
            </a:r>
          </a:p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ru-RU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Разработка модуля ядра </a:t>
            </a: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MIPS </a:t>
            </a:r>
            <a:r>
              <a:rPr lang="ru-RU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в эмуляторе </a:t>
            </a:r>
            <a:r>
              <a:rPr lang="en-US" sz="20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Kopycat</a:t>
            </a:r>
            <a:endParaRPr lang="ru-RU" sz="20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ru-RU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Разработка методики сравнения быстродействия эмуляторов ядра </a:t>
            </a: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MIPS</a:t>
            </a:r>
            <a:endParaRPr lang="ru-RU" sz="20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87C-F450-484E-9FD5-FC6D729DAEC8}" type="slidenum">
              <a:rPr lang="en-RU" smtClean="0"/>
              <a:t>3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7634070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Эмулятор имитирует работу программной и аппаратной части вычислительной системы и ее окружения в другой вычислительной системе.</a:t>
            </a:r>
          </a:p>
          <a:p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Эмуляторы обладают широким спектром применения. Они используются для тестирования и отладки разрабатываемого ПО, анализа выполнения ПО в рамках проведения сертификационных испытаний, для тестирования производительности, для подтверждения корректности выполнения ПО, а также для решения задач обратной разработки.</a:t>
            </a:r>
            <a:endParaRPr lang="ru-RU" sz="20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87C-F450-484E-9FD5-FC6D729DAEC8}" type="slidenum">
              <a:rPr lang="en-RU" smtClean="0"/>
              <a:t>4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0599639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Был проведен обзор и анализ существующих решений по эмуляции встраиваемых систем. </a:t>
            </a:r>
          </a:p>
          <a:p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Выявлено отсутствие решения, которое обладает характеристикой быстродействия и низкой трудоемкостью реализации новых модулей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Таким образом, возникает потребность в разработке эмулятора, который будет обладать данными характеристиками.</a:t>
            </a:r>
          </a:p>
          <a:p>
            <a:endParaRPr lang="ru-RU" sz="20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87C-F450-484E-9FD5-FC6D729DAEC8}" type="slidenum">
              <a:rPr lang="en-RU" smtClean="0"/>
              <a:t>5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4324642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87C-F450-484E-9FD5-FC6D729DAEC8}" type="slidenum">
              <a:rPr lang="en-RU" smtClean="0"/>
              <a:t>6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41077127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87C-F450-484E-9FD5-FC6D729DAEC8}" type="slidenum">
              <a:rPr lang="en-RU" smtClean="0"/>
              <a:t>7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2836891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87C-F450-484E-9FD5-FC6D729DAEC8}" type="slidenum">
              <a:rPr lang="en-RU" smtClean="0"/>
              <a:t>8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7475958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87C-F450-484E-9FD5-FC6D729DAEC8}" type="slidenum">
              <a:rPr lang="en-RU" smtClean="0"/>
              <a:t>9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5151923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59A24A-6DB1-4EAB-B024-9D7864B8D9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50F4B68F-898A-4F88-8E11-6DE7557A9E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BBE2642-7E6B-43AC-9974-F4957F6AE2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49B8D-C717-FB40-8C4E-BD086F389FF5}" type="datetime1">
              <a:rPr lang="ru-RU" smtClean="0"/>
              <a:t>18.03.2024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5D35859-9A95-4169-8FE1-C9220F3F0A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BB746B4-FE27-4E85-B5B8-6F0188181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630248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0A1DE84-3F62-4784-A51F-31F38405D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49F912EA-0093-4229-96DA-4A155548CA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39CD10D-773D-44C0-BEA2-DD0DFDE82B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7790D-FFAC-5F44-A8C4-EC2E2164A3DC}" type="datetime1">
              <a:rPr lang="ru-RU" smtClean="0"/>
              <a:t>18.03.2024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A291A88-E29A-45BB-BF0A-7494A75EC1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E9B0B5D-2A73-4649-B9AF-6835420FF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904322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742848D7-7859-4B5C-9B60-87363DEA8B2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05AD7F08-0A0F-40FC-9331-2B2ED29863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E9FE6EE-9DDD-4386-A4F4-20D22F6355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341A0-40B2-AC45-B64F-340B7C88EF7C}" type="datetime1">
              <a:rPr lang="ru-RU" smtClean="0"/>
              <a:t>18.03.2024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EDB2D81-B3F8-4FD9-82DF-28BABDF6BB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A250654-D5F1-446C-A7FF-498489B36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997725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8BED0C7-FDE4-4B8D-92EC-0104AC0FE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B9F0DA8-7E49-4E58-AA2E-E4E84B54A7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A63AA1B-FBF5-4E29-B463-82E1703791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C082E-14C7-0D4D-9FED-8B46EFD1D4D1}" type="datetime1">
              <a:rPr lang="ru-RU" smtClean="0"/>
              <a:t>18.03.2024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0D115A9-B536-4D4D-B442-A2E81C9C65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79ADAF8-DED8-4A89-8AB3-100BA7237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871640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9F325A0-6D32-48C4-A4FD-7610068B3D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411FC07-B74F-40C7-91A5-9FBDB8B288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65BB230-92FE-4233-AA37-EBC35A9BE1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2DB28-D253-F044-923D-BEB262C1D170}" type="datetime1">
              <a:rPr lang="ru-RU" smtClean="0"/>
              <a:t>18.03.2024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B938B24-2F35-4385-8AFD-27F44369F1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5FE53CA-A40D-44DF-87C5-8132B499E1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823575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4989615-E4DE-4441-9317-DF6566923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12A01E6-824B-4CE1-A601-2C78379A3A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3867BFC-AC32-4868-A149-44A926F770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8C6A31E-DDBE-4C6D-AE0D-E666714974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80C6B-99A3-C34E-BFB7-3DDCA6604EB2}" type="datetime1">
              <a:rPr lang="ru-RU" smtClean="0"/>
              <a:t>18.03.2024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03F0602-1301-4BC5-91C8-6E5EC9792C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31342D7-1023-4206-94FB-A672E0A2E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442183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7B30D47-E92F-486D-BCC3-87806A76C2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60E1E7B-F585-48B3-A8CB-CE8B76A4BD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844A65D-F14D-46A7-98CB-275E0F0240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4C4D175E-E241-4647-986E-D21A46A99BA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9F5040E3-D123-4ADA-A6A4-A1AE40662BB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AFA95BC7-AC53-462B-9FDF-E1333B0D23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928CE-B4EE-8A4B-BED9-37AFD8E01F06}" type="datetime1">
              <a:rPr lang="ru-RU" smtClean="0"/>
              <a:t>18.03.2024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AE4694F1-20EE-485F-95AB-B9AAE9512E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F1307868-0A8E-4FD8-A912-163231A4D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447123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B60C49D-0A28-4BC8-B76C-8B7B4D2CD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77A13E8C-3BB6-4F01-8A65-01586BA9DF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985D0-C1B6-374F-A798-32E4D666EDAA}" type="datetime1">
              <a:rPr lang="ru-RU" smtClean="0"/>
              <a:t>18.03.2024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338CBB26-72D4-4E10-9D38-4BB4BAF948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AF659874-AC18-4C25-A7A2-3D3EEF016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234863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683DAEDE-A62F-44C6-A982-826D9D5CEB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6D0E3-9B84-0E47-A123-FDD2FAE97398}" type="datetime1">
              <a:rPr lang="ru-RU" smtClean="0"/>
              <a:t>18.03.2024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20169CF8-5F1E-4960-A136-93F8F7BF42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732D088-ABC3-48C0-9580-055043A23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033564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096121C-3DD6-453F-889F-F945F62B66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E769A5D-E5BE-46DD-AE80-3F091BA974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11E2C59-6948-4E56-9462-E6686B9077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D3A138B-5C70-4FC4-A5E5-83AF5F546C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C5F5B-25AC-5141-A84C-002BC2E8628D}" type="datetime1">
              <a:rPr lang="ru-RU" smtClean="0"/>
              <a:t>18.03.2024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4D69365-938F-46EB-B8E3-3614B2B810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8B40247-A431-41FE-9371-59F73A286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770432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31DD540-6A16-48DE-A7FF-B16977A08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CE134CA4-E47A-4D63-8B40-8E6CA8838FE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CE3D8F9-BCF7-4D22-A8FA-38D615A8F2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EC97C3F-A146-4639-9092-9E0BC06C3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038F4-3FD1-5249-8FE0-C3294BD30713}" type="datetime1">
              <a:rPr lang="ru-RU" smtClean="0"/>
              <a:t>18.03.2024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B35E2BF-298C-4CD1-A737-C50F1D2079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7135FC0-1EAD-4290-B729-A666C60DA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412603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8B572B5-4242-47FB-B5A2-2ABBEF06ED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3831E18-07D5-44D7-A895-0F675FE19D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D5104FE-5283-4463-9DBE-EBFA20687A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B87344-6D54-E647-B5A2-7AB5D3AFE719}" type="datetime1">
              <a:rPr lang="ru-RU" smtClean="0"/>
              <a:t>18.03.2024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1D5FC6E-873D-435B-8BCC-0E4F873EC7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2251AE9-3CF2-4C72-A0D8-E576A1F1D1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53151" y="631687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8BF65D-6ED2-4CD5-9A43-7F793B06593C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471466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g"/><Relationship Id="rId5" Type="http://schemas.openxmlformats.org/officeDocument/2006/relationships/image" Target="../media/image11.jp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jp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2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D40161A-A435-4558-A00D-853AAC550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40675" y="1208636"/>
            <a:ext cx="10310648" cy="2107822"/>
          </a:xfrm>
        </p:spPr>
        <p:txBody>
          <a:bodyPr>
            <a:noAutofit/>
          </a:bodyPr>
          <a:lstStyle/>
          <a:p>
            <a:r>
              <a:rPr lang="ru-RU" sz="3600" dirty="0">
                <a:latin typeface="+mn-lt"/>
              </a:rPr>
              <a:t>Выпускная квалификационная</a:t>
            </a:r>
            <a:br>
              <a:rPr lang="ru-RU" sz="3600" dirty="0">
                <a:latin typeface="+mn-lt"/>
              </a:rPr>
            </a:br>
            <a:r>
              <a:rPr lang="ru-RU" sz="3600" dirty="0">
                <a:latin typeface="+mn-lt"/>
              </a:rPr>
              <a:t>работа магистра</a:t>
            </a:r>
            <a:br>
              <a:rPr lang="en-US" sz="3600" b="1" dirty="0">
                <a:latin typeface="+mn-lt"/>
              </a:rPr>
            </a:br>
            <a:r>
              <a:rPr lang="ru-RU" sz="3600" b="1" dirty="0">
                <a:latin typeface="+mn-lt"/>
              </a:rPr>
              <a:t>«Разработка эмулятора ядра MIPS с использованием современных средств и методов проектирования ПО»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E88DFE39-B174-4EC9-A856-DA948DC779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806" y="3861581"/>
            <a:ext cx="12076386" cy="2405576"/>
          </a:xfrm>
        </p:spPr>
        <p:txBody>
          <a:bodyPr>
            <a:normAutofit/>
          </a:bodyPr>
          <a:lstStyle/>
          <a:p>
            <a:r>
              <a:rPr lang="ru-RU" dirty="0"/>
              <a:t>Направление подготовки 11.04.03 </a:t>
            </a:r>
          </a:p>
          <a:p>
            <a:r>
              <a:rPr lang="ru-RU" dirty="0"/>
              <a:t>Проектирование и технология производства электронной аппаратуры</a:t>
            </a:r>
          </a:p>
          <a:p>
            <a:endParaRPr lang="ru-RU" dirty="0"/>
          </a:p>
          <a:p>
            <a:r>
              <a:rPr lang="ru-RU" dirty="0"/>
              <a:t>Выполнил</a:t>
            </a:r>
            <a:r>
              <a:rPr lang="en-US" dirty="0"/>
              <a:t>: </a:t>
            </a:r>
            <a:r>
              <a:rPr lang="ru-RU" dirty="0"/>
              <a:t>студент группы ИУ4-4</a:t>
            </a:r>
            <a:r>
              <a:rPr lang="en-US" dirty="0"/>
              <a:t>1</a:t>
            </a:r>
            <a:r>
              <a:rPr lang="ru-RU" dirty="0"/>
              <a:t>М Кутаев К.С.</a:t>
            </a:r>
          </a:p>
          <a:p>
            <a:r>
              <a:rPr lang="ru-RU" dirty="0"/>
              <a:t>Руководитель</a:t>
            </a:r>
            <a:r>
              <a:rPr lang="en-US" dirty="0"/>
              <a:t>:</a:t>
            </a:r>
            <a:r>
              <a:rPr lang="ru-RU" dirty="0"/>
              <a:t> к.т.н., доцент кафедры ИУ4 Гладких А.А.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A1AF2FA-DCC2-A142-819B-73443F2E20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3764" y="343195"/>
            <a:ext cx="1407867" cy="137418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881A0F7-57F2-E648-8B8B-63416FC46B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694" y="222340"/>
            <a:ext cx="1177074" cy="138894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027E6C6-CFF2-42DA-9602-6865D45BA1D7}"/>
              </a:ext>
            </a:extLst>
          </p:cNvPr>
          <p:cNvSpPr txBox="1"/>
          <p:nvPr/>
        </p:nvSpPr>
        <p:spPr>
          <a:xfrm>
            <a:off x="5362135" y="6365631"/>
            <a:ext cx="1467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Москва 2024</a:t>
            </a:r>
          </a:p>
        </p:txBody>
      </p:sp>
    </p:spTree>
    <p:extLst>
      <p:ext uri="{BB962C8B-B14F-4D97-AF65-F5344CB8AC3E}">
        <p14:creationId xmlns:p14="http://schemas.microsoft.com/office/powerpoint/2010/main" val="9728666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502563-780D-9A4C-8688-21BD4E6EF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10</a:t>
            </a:fld>
            <a:endParaRPr lang="ru-RU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5244247D-458B-804E-8660-B8C8BACFDC3F}"/>
              </a:ext>
            </a:extLst>
          </p:cNvPr>
          <p:cNvSpPr txBox="1">
            <a:spLocks/>
          </p:cNvSpPr>
          <p:nvPr/>
        </p:nvSpPr>
        <p:spPr>
          <a:xfrm>
            <a:off x="-1" y="-16805"/>
            <a:ext cx="12192001" cy="94120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latin typeface="+mn-lt"/>
              </a:rPr>
              <a:t>	</a:t>
            </a:r>
            <a:r>
              <a:rPr lang="ru-RU" sz="3600" b="1" dirty="0">
                <a:latin typeface="+mn-lt"/>
              </a:rPr>
              <a:t>Иерархический дескриптор конфигурации тестов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C1B6FE-0157-D842-B40B-5230337F32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7" y="68686"/>
            <a:ext cx="811437" cy="7920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108A182-E882-F649-9105-60A469C17A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37130"/>
            <a:ext cx="697948" cy="823580"/>
          </a:xfrm>
          <a:prstGeom prst="rect">
            <a:avLst/>
          </a:prstGeom>
          <a:effectLst/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1618612-E936-4B6A-B4AA-3152A2839B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7" y="1009888"/>
            <a:ext cx="8389623" cy="570207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1BF13A0-A3DE-478A-932F-41E0B33D3784}"/>
              </a:ext>
            </a:extLst>
          </p:cNvPr>
          <p:cNvSpPr txBox="1"/>
          <p:nvPr/>
        </p:nvSpPr>
        <p:spPr>
          <a:xfrm>
            <a:off x="8559282" y="2466475"/>
            <a:ext cx="343706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Helvetica Neue" panose="02000503000000020004"/>
              </a:rPr>
              <a:t>Пример структуры четырехуровневого иерархического дескриптора конфигурации для проведения исследования быстродействия выполнения заданных алгоритмов различными языками программирования</a:t>
            </a:r>
          </a:p>
        </p:txBody>
      </p:sp>
    </p:spTree>
    <p:extLst>
      <p:ext uri="{BB962C8B-B14F-4D97-AF65-F5344CB8AC3E}">
        <p14:creationId xmlns:p14="http://schemas.microsoft.com/office/powerpoint/2010/main" val="7970714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502563-780D-9A4C-8688-21BD4E6EF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11</a:t>
            </a:fld>
            <a:endParaRPr lang="ru-RU" dirty="0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5244247D-458B-804E-8660-B8C8BACFDC3F}"/>
              </a:ext>
            </a:extLst>
          </p:cNvPr>
          <p:cNvSpPr txBox="1">
            <a:spLocks/>
          </p:cNvSpPr>
          <p:nvPr/>
        </p:nvSpPr>
        <p:spPr>
          <a:xfrm>
            <a:off x="-1" y="-16805"/>
            <a:ext cx="12192001" cy="94120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+mn-lt"/>
              </a:rPr>
              <a:t>	</a:t>
            </a:r>
            <a:r>
              <a:rPr lang="ru-RU" sz="4000" b="1" dirty="0">
                <a:latin typeface="+mn-lt"/>
              </a:rPr>
              <a:t>Обзор исследуемых алгоритмов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C1B6FE-0157-D842-B40B-5230337F32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7" y="68686"/>
            <a:ext cx="811437" cy="7920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108A182-E882-F649-9105-60A469C17A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37130"/>
            <a:ext cx="697948" cy="823580"/>
          </a:xfrm>
          <a:prstGeom prst="rect">
            <a:avLst/>
          </a:prstGeom>
          <a:effectLst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1BF13A0-A3DE-478A-932F-41E0B33D3784}"/>
              </a:ext>
            </a:extLst>
          </p:cNvPr>
          <p:cNvSpPr txBox="1"/>
          <p:nvPr/>
        </p:nvSpPr>
        <p:spPr>
          <a:xfrm>
            <a:off x="9343053" y="1359243"/>
            <a:ext cx="265329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Helvetica Neue" panose="02000503000000020004"/>
              </a:rPr>
              <a:t>Блок-схемы алгоритмов, используемых для проведения исследования быстродействия языков программирования</a:t>
            </a:r>
          </a:p>
          <a:p>
            <a:endParaRPr lang="ru-RU" dirty="0">
              <a:latin typeface="Helvetica Neue" panose="02000503000000020004"/>
            </a:endParaRP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latin typeface="Helvetica Neue" panose="02000503000000020004"/>
              </a:rPr>
              <a:t>Алгоритм умножения матриц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latin typeface="Helvetica Neue" panose="02000503000000020004"/>
              </a:rPr>
              <a:t>Алгоритм «Быстрая сортировка»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latin typeface="Helvetica Neue" panose="02000503000000020004"/>
              </a:rPr>
              <a:t>Алгоритм поиска простых чисел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488478D-C1A8-47F9-9155-B71D41D3AB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0834" y="1277375"/>
            <a:ext cx="2065165" cy="498961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0D60359-2333-4CC5-A139-5F08B528ACB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2817" y="1096075"/>
            <a:ext cx="2733418" cy="517091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F5F0E88-B832-494F-86D9-081CB561EFC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7" y="1736704"/>
            <a:ext cx="3767059" cy="376786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5EF78BA-560B-4221-9B05-F6F8E5537E33}"/>
              </a:ext>
            </a:extLst>
          </p:cNvPr>
          <p:cNvSpPr txBox="1"/>
          <p:nvPr/>
        </p:nvSpPr>
        <p:spPr>
          <a:xfrm>
            <a:off x="1721440" y="6266987"/>
            <a:ext cx="4914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Helvetica Neue" panose="02000503000000020004"/>
              </a:rPr>
              <a:t>1</a:t>
            </a:r>
            <a:endParaRPr lang="ru-RU" sz="32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6A38E51-1866-4929-BA10-8E75F2B99124}"/>
              </a:ext>
            </a:extLst>
          </p:cNvPr>
          <p:cNvSpPr txBox="1"/>
          <p:nvPr/>
        </p:nvSpPr>
        <p:spPr>
          <a:xfrm>
            <a:off x="4816372" y="6273225"/>
            <a:ext cx="4914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Helvetica Neue" panose="02000503000000020004"/>
              </a:rPr>
              <a:t>2</a:t>
            </a:r>
            <a:endParaRPr lang="ru-RU" sz="32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3B1A535-20FD-45E2-9D68-2D661964C1B8}"/>
              </a:ext>
            </a:extLst>
          </p:cNvPr>
          <p:cNvSpPr txBox="1"/>
          <p:nvPr/>
        </p:nvSpPr>
        <p:spPr>
          <a:xfrm>
            <a:off x="8186066" y="6266988"/>
            <a:ext cx="4914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Helvetica Neue" panose="02000503000000020004"/>
              </a:rPr>
              <a:t>3</a:t>
            </a:r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42654602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502563-780D-9A4C-8688-21BD4E6EF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12</a:t>
            </a:fld>
            <a:endParaRPr lang="ru-RU" dirty="0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5244247D-458B-804E-8660-B8C8BACFDC3F}"/>
              </a:ext>
            </a:extLst>
          </p:cNvPr>
          <p:cNvSpPr txBox="1">
            <a:spLocks/>
          </p:cNvSpPr>
          <p:nvPr/>
        </p:nvSpPr>
        <p:spPr>
          <a:xfrm>
            <a:off x="-1" y="-16805"/>
            <a:ext cx="12192001" cy="94120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+mn-lt"/>
              </a:rPr>
              <a:t>	</a:t>
            </a:r>
            <a:r>
              <a:rPr lang="ru-RU" sz="4000" b="1" dirty="0">
                <a:latin typeface="+mn-lt"/>
              </a:rPr>
              <a:t>Результаты исследования быстродействия ЯП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C1B6FE-0157-D842-B40B-5230337F32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7" y="68686"/>
            <a:ext cx="811437" cy="7920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108A182-E882-F649-9105-60A469C17A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37130"/>
            <a:ext cx="697948" cy="823580"/>
          </a:xfrm>
          <a:prstGeom prst="rect">
            <a:avLst/>
          </a:prstGeom>
          <a:effectLst/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011C7AD-A0BA-4D34-87EE-EF9810EF81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4" y="2622103"/>
            <a:ext cx="4026405" cy="301980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368A9FE-1D32-4322-B358-30979C78EF0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0019" y="2622103"/>
            <a:ext cx="4026405" cy="301980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7900C7F-8783-4AAE-8A0C-CA7BA993763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6422" y="2622102"/>
            <a:ext cx="4026407" cy="301980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AC34A7F-CD97-4F1A-BD63-B3567DA952FD}"/>
              </a:ext>
            </a:extLst>
          </p:cNvPr>
          <p:cNvSpPr txBox="1"/>
          <p:nvPr/>
        </p:nvSpPr>
        <p:spPr>
          <a:xfrm>
            <a:off x="8849559" y="1670970"/>
            <a:ext cx="26001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Helvetica Neue" panose="02000503000000020004"/>
              </a:rPr>
              <a:t>Алгоритм поиска простых чисел</a:t>
            </a:r>
            <a:endParaRPr lang="ru-RU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018C14E-37F3-4970-8DBE-E04581152B8E}"/>
              </a:ext>
            </a:extLst>
          </p:cNvPr>
          <p:cNvSpPr txBox="1"/>
          <p:nvPr/>
        </p:nvSpPr>
        <p:spPr>
          <a:xfrm>
            <a:off x="4795933" y="1670970"/>
            <a:ext cx="26001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Helvetica Neue" panose="02000503000000020004"/>
              </a:rPr>
              <a:t>Алгоритм «Быстрая сортировка»</a:t>
            </a:r>
            <a:endParaRPr lang="ru-RU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18B9FB1-BEDB-4330-B559-C8F9F0B9189E}"/>
              </a:ext>
            </a:extLst>
          </p:cNvPr>
          <p:cNvSpPr txBox="1"/>
          <p:nvPr/>
        </p:nvSpPr>
        <p:spPr>
          <a:xfrm>
            <a:off x="796750" y="1670970"/>
            <a:ext cx="26001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Helvetica Neue" panose="02000503000000020004"/>
              </a:rPr>
              <a:t>Алгоритм умножения матриц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028873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502563-780D-9A4C-8688-21BD4E6EF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13</a:t>
            </a:fld>
            <a:endParaRPr lang="ru-RU" dirty="0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5244247D-458B-804E-8660-B8C8BACFDC3F}"/>
              </a:ext>
            </a:extLst>
          </p:cNvPr>
          <p:cNvSpPr txBox="1">
            <a:spLocks/>
          </p:cNvSpPr>
          <p:nvPr/>
        </p:nvSpPr>
        <p:spPr>
          <a:xfrm>
            <a:off x="-1" y="-16805"/>
            <a:ext cx="12192001" cy="94120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+mn-lt"/>
              </a:rPr>
              <a:t>	</a:t>
            </a:r>
            <a:r>
              <a:rPr lang="ru-RU" sz="4000" b="1" dirty="0">
                <a:latin typeface="+mn-lt"/>
              </a:rPr>
              <a:t>Результаты исследования быстродействия ЯП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C1B6FE-0157-D842-B40B-5230337F32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7" y="68686"/>
            <a:ext cx="811437" cy="7920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108A182-E882-F649-9105-60A469C17A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37130"/>
            <a:ext cx="697948" cy="823580"/>
          </a:xfrm>
          <a:prstGeom prst="rect">
            <a:avLst/>
          </a:prstGeom>
          <a:effectLst/>
        </p:spPr>
      </p:pic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FEC17B16-F344-4897-A1F9-A6F0EDD3F0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3281349"/>
              </p:ext>
            </p:extLst>
          </p:nvPr>
        </p:nvGraphicFramePr>
        <p:xfrm>
          <a:off x="834403" y="1307157"/>
          <a:ext cx="10519397" cy="4754880"/>
        </p:xfrm>
        <a:graphic>
          <a:graphicData uri="http://schemas.openxmlformats.org/drawingml/2006/table">
            <a:tbl>
              <a:tblPr firstRow="1" firstCol="1" bandRow="1">
                <a:tableStyleId>{5FD0F851-EC5A-4D38-B0AD-8093EC10F338}</a:tableStyleId>
              </a:tblPr>
              <a:tblGrid>
                <a:gridCol w="1429826">
                  <a:extLst>
                    <a:ext uri="{9D8B030D-6E8A-4147-A177-3AD203B41FA5}">
                      <a16:colId xmlns:a16="http://schemas.microsoft.com/office/drawing/2014/main" val="983327999"/>
                    </a:ext>
                  </a:extLst>
                </a:gridCol>
                <a:gridCol w="2681184">
                  <a:extLst>
                    <a:ext uri="{9D8B030D-6E8A-4147-A177-3AD203B41FA5}">
                      <a16:colId xmlns:a16="http://schemas.microsoft.com/office/drawing/2014/main" val="3070786675"/>
                    </a:ext>
                  </a:extLst>
                </a:gridCol>
                <a:gridCol w="2314635">
                  <a:extLst>
                    <a:ext uri="{9D8B030D-6E8A-4147-A177-3AD203B41FA5}">
                      <a16:colId xmlns:a16="http://schemas.microsoft.com/office/drawing/2014/main" val="40221874"/>
                    </a:ext>
                  </a:extLst>
                </a:gridCol>
                <a:gridCol w="2046876">
                  <a:extLst>
                    <a:ext uri="{9D8B030D-6E8A-4147-A177-3AD203B41FA5}">
                      <a16:colId xmlns:a16="http://schemas.microsoft.com/office/drawing/2014/main" val="168951822"/>
                    </a:ext>
                  </a:extLst>
                </a:gridCol>
                <a:gridCol w="2046876">
                  <a:extLst>
                    <a:ext uri="{9D8B030D-6E8A-4147-A177-3AD203B41FA5}">
                      <a16:colId xmlns:a16="http://schemas.microsoft.com/office/drawing/2014/main" val="4057867323"/>
                    </a:ext>
                  </a:extLst>
                </a:gridCol>
              </a:tblGrid>
              <a:tr h="786479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 kern="100" dirty="0">
                          <a:effectLst/>
                          <a:latin typeface="Helvetica Neue" panose="02000503000000020004"/>
                        </a:rPr>
                        <a:t>Средство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>
                          <a:latin typeface="Helvetica Neue" panose="02000503000000020004"/>
                        </a:rPr>
                        <a:t>Алгоритм умножения матриц</a:t>
                      </a:r>
                      <a:endParaRPr lang="ru-RU" sz="2000" dirty="0"/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>
                          <a:latin typeface="Helvetica Neue" panose="02000503000000020004"/>
                        </a:rPr>
                        <a:t>Алгоритм «Быстрая сортировка»</a:t>
                      </a:r>
                      <a:endParaRPr lang="ru-RU" sz="2000" dirty="0"/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>
                          <a:latin typeface="Helvetica Neue" panose="02000503000000020004"/>
                        </a:rPr>
                        <a:t>Алгоритм поиска простых чисел</a:t>
                      </a:r>
                      <a:endParaRPr lang="ru-RU" sz="2000" dirty="0"/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>
                          <a:latin typeface="Helvetica Neue" panose="02000503000000020004"/>
                        </a:rPr>
                        <a:t>Среднее значение</a:t>
                      </a:r>
                      <a:endParaRPr lang="ru-RU" sz="2000" dirty="0"/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253354951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Helvetica Neue" panose="020005030000000200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Python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28575" cap="flat" cmpd="sng" algn="ctr">
                      <a:solidFill>
                        <a:srgbClr val="8BEC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Helvetica Neue" panose="020005030000000200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978.26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28575" cap="flat" cmpd="sng" algn="ctr">
                      <a:solidFill>
                        <a:srgbClr val="8BEC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Helvetica Neue" panose="020005030000000200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6.53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28575" cap="flat" cmpd="sng" algn="ctr">
                      <a:solidFill>
                        <a:srgbClr val="8BEC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Helvetica Neue" panose="020005030000000200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45.61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rgbClr val="8BEC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Helvetica Neue" panose="020005030000000200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343.46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rgbClr val="8BEC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15120587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 err="1">
                          <a:effectLst/>
                          <a:latin typeface="Helvetica Neue" panose="02000503000000020004"/>
                        </a:rPr>
                        <a:t>Cython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rgbClr val="8BEC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rgbClr val="8BEC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BEC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Helvetica Neue" panose="020005030000000200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5.91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28575" cap="flat" cmpd="sng" algn="ctr">
                      <a:solidFill>
                        <a:srgbClr val="8BEC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BEC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Helvetica Neue" panose="020005030000000200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0.26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28575" cap="flat" cmpd="sng" algn="ctr">
                      <a:solidFill>
                        <a:srgbClr val="8BEC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BEC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Helvetica Neue" panose="020005030000000200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2.66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8BEC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BEC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Helvetica Neue" panose="020005030000000200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2.94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8BEC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8BEC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BEC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5734980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Helvetica Neue" panose="02000503000000020004"/>
                        </a:rPr>
                        <a:t>JavaScript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28575" cap="flat" cmpd="sng" algn="ctr">
                      <a:solidFill>
                        <a:srgbClr val="8BEC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00" dirty="0">
                          <a:effectLst/>
                          <a:latin typeface="Helvetica Neue" panose="020005030000000200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647.30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28575" cap="flat" cmpd="sng" algn="ctr">
                      <a:solidFill>
                        <a:srgbClr val="8BEC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Helvetica Neue" panose="020005030000000200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4.10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28575" cap="flat" cmpd="sng" algn="ctr">
                      <a:solidFill>
                        <a:srgbClr val="8BEC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Helvetica Neue" panose="020005030000000200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145.76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8BEC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Helvetica Neue" panose="020005030000000200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265.72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rgbClr val="8BEC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544835370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Helvetica Neue" panose="02000503000000020004"/>
                        </a:rPr>
                        <a:t>C#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28575" cap="flat" cmpd="sng" algn="ctr">
                      <a:solidFill>
                        <a:srgbClr val="8BEC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Helvetica Neue" panose="020005030000000200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43.20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28575" cap="flat" cmpd="sng" algn="ctr">
                      <a:solidFill>
                        <a:srgbClr val="8BEC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Helvetica Neue" panose="020005030000000200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4.95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28575" cap="flat" cmpd="sng" algn="ctr">
                      <a:solidFill>
                        <a:srgbClr val="8BEC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Helvetica Neue" panose="020005030000000200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7.01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rgbClr val="8BEC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Helvetica Neue" panose="020005030000000200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18.38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rgbClr val="8BEC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86733781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Helvetica Neue" panose="02000503000000020004"/>
                        </a:rPr>
                        <a:t>Rust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rgbClr val="8BEC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rgbClr val="8BEC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BEC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Helvetica Neue" panose="020005030000000200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6.14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28575" cap="flat" cmpd="sng" algn="ctr">
                      <a:solidFill>
                        <a:srgbClr val="8BEC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BEC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Helvetica Neue" panose="020005030000000200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0.28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28575" cap="flat" cmpd="sng" algn="ctr">
                      <a:solidFill>
                        <a:srgbClr val="8BEC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BEC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Helvetica Neue" panose="020005030000000200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1.96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8BEC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BEC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Helvetica Neue" panose="020005030000000200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2.79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8BEC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8BEC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BEC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94614363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Helvetica Neue" panose="02000503000000020004"/>
                        </a:rPr>
                        <a:t>Kotlin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28575" cap="flat" cmpd="sng" algn="ctr">
                      <a:solidFill>
                        <a:srgbClr val="8BEC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00" dirty="0">
                          <a:effectLst/>
                          <a:latin typeface="Helvetica Neue" panose="020005030000000200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25.73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28575" cap="flat" cmpd="sng" algn="ctr">
                      <a:solidFill>
                        <a:srgbClr val="8BEC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Helvetica Neue" panose="020005030000000200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0.82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28575" cap="flat" cmpd="sng" algn="ctr">
                      <a:solidFill>
                        <a:srgbClr val="8BEC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Helvetica Neue" panose="020005030000000200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2.86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8BEC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Helvetica Neue" panose="020005030000000200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9.80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rgbClr val="8BEC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4190223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Helvetica Neue" panose="020005030000000200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Helvetica Neue" panose="020005030000000200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5.16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Helvetica Neue" panose="020005030000000200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0.22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Helvetica Neue" panose="020005030000000200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2.61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Helvetica Neue" panose="020005030000000200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2.66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42959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692382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502563-780D-9A4C-8688-21BD4E6EF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14</a:t>
            </a:fld>
            <a:endParaRPr lang="ru-RU" dirty="0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5244247D-458B-804E-8660-B8C8BACFDC3F}"/>
              </a:ext>
            </a:extLst>
          </p:cNvPr>
          <p:cNvSpPr txBox="1">
            <a:spLocks/>
          </p:cNvSpPr>
          <p:nvPr/>
        </p:nvSpPr>
        <p:spPr>
          <a:xfrm>
            <a:off x="-1" y="-16805"/>
            <a:ext cx="12192001" cy="94120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+mn-lt"/>
              </a:rPr>
              <a:t>	</a:t>
            </a:r>
            <a:r>
              <a:rPr lang="en-US" sz="4000" b="1" dirty="0">
                <a:latin typeface="+mn-lt"/>
              </a:rPr>
              <a:t>MIPS</a:t>
            </a:r>
            <a:endParaRPr lang="ru-RU" sz="4000" b="1" dirty="0">
              <a:latin typeface="+mn-l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C1B6FE-0157-D842-B40B-5230337F32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7" y="68686"/>
            <a:ext cx="811437" cy="7920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108A182-E882-F649-9105-60A469C17A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37130"/>
            <a:ext cx="697948" cy="823580"/>
          </a:xfrm>
          <a:prstGeom prst="rect">
            <a:avLst/>
          </a:prstGeom>
          <a:effectLst/>
        </p:spPr>
      </p:pic>
      <p:sp>
        <p:nvSpPr>
          <p:cNvPr id="10" name="Объект 2">
            <a:extLst>
              <a:ext uri="{FF2B5EF4-FFF2-40B4-BE49-F238E27FC236}">
                <a16:creationId xmlns:a16="http://schemas.microsoft.com/office/drawing/2014/main" id="{FD47DDCA-940D-4C6C-9897-AC665E6B89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9335" y="1373475"/>
            <a:ext cx="11369040" cy="483819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MIPS</a:t>
            </a: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- </a:t>
            </a:r>
            <a:r>
              <a:rPr lang="ru-RU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система команд и микропроцессорных архитектур, построена по принципу </a:t>
            </a: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RISC </a:t>
            </a:r>
            <a:r>
              <a:rPr lang="ru-RU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систем. </a:t>
            </a:r>
            <a:endParaRPr lang="en-US" sz="20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r>
              <a:rPr lang="ru-RU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Применяется во встраиваемых системах различного назначения: промышленное, полиграфическое и телекоммуникационное оборудование,</a:t>
            </a: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ru-RU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автомобили, игровые консоли. </a:t>
            </a:r>
          </a:p>
          <a:p>
            <a:pPr marL="0" indent="0">
              <a:buNone/>
            </a:pPr>
            <a:endParaRPr lang="ru-RU" sz="20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D6EFB60-C301-4997-ABB9-4FE2204C84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7618" y="2805960"/>
            <a:ext cx="6167659" cy="3854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48813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502563-780D-9A4C-8688-21BD4E6EF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15</a:t>
            </a:fld>
            <a:endParaRPr lang="ru-RU" dirty="0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5244247D-458B-804E-8660-B8C8BACFDC3F}"/>
              </a:ext>
            </a:extLst>
          </p:cNvPr>
          <p:cNvSpPr txBox="1">
            <a:spLocks/>
          </p:cNvSpPr>
          <p:nvPr/>
        </p:nvSpPr>
        <p:spPr>
          <a:xfrm>
            <a:off x="-1" y="-16805"/>
            <a:ext cx="12192001" cy="94120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+mn-lt"/>
              </a:rPr>
              <a:t>	</a:t>
            </a:r>
            <a:r>
              <a:rPr lang="ru-RU" sz="4000" b="1" dirty="0">
                <a:latin typeface="+mn-lt"/>
              </a:rPr>
              <a:t>Обоснование выбора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C1B6FE-0157-D842-B40B-5230337F32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7" y="68686"/>
            <a:ext cx="811437" cy="7920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108A182-E882-F649-9105-60A469C17A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37130"/>
            <a:ext cx="697948" cy="823580"/>
          </a:xfrm>
          <a:prstGeom prst="rect">
            <a:avLst/>
          </a:prstGeom>
          <a:effectLst/>
        </p:spPr>
      </p:pic>
      <p:sp>
        <p:nvSpPr>
          <p:cNvPr id="10" name="Объект 2">
            <a:extLst>
              <a:ext uri="{FF2B5EF4-FFF2-40B4-BE49-F238E27FC236}">
                <a16:creationId xmlns:a16="http://schemas.microsoft.com/office/drawing/2014/main" id="{FD47DDCA-940D-4C6C-9897-AC665E6B89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9335" y="1373475"/>
            <a:ext cx="11369040" cy="4838194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ru-RU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Трудозатраты на реализацию в эмуляторе ниже, по сравнению с </a:t>
            </a: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ARM </a:t>
            </a:r>
            <a:r>
              <a:rPr lang="ru-RU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и </a:t>
            </a: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x86 </a:t>
            </a:r>
            <a:r>
              <a:rPr lang="ru-RU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процессорными архитектурами</a:t>
            </a:r>
          </a:p>
          <a:p>
            <a:pPr>
              <a:lnSpc>
                <a:spcPct val="100000"/>
              </a:lnSpc>
            </a:pPr>
            <a:r>
              <a:rPr lang="ru-RU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Распространенность в производстве встраиваемых систем. Является 3-ей по популярности процессорной архитектурой по результатам исследования 2016 года</a:t>
            </a:r>
          </a:p>
          <a:p>
            <a:pPr>
              <a:lnSpc>
                <a:spcPct val="100000"/>
              </a:lnSpc>
            </a:pPr>
            <a:endParaRPr lang="ru-RU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D271D4-308C-440C-85EA-FEC2E43CF9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5052" y="3326027"/>
            <a:ext cx="3429000" cy="299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9591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502563-780D-9A4C-8688-21BD4E6EF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16</a:t>
            </a:fld>
            <a:endParaRPr lang="ru-RU" dirty="0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5244247D-458B-804E-8660-B8C8BACFDC3F}"/>
              </a:ext>
            </a:extLst>
          </p:cNvPr>
          <p:cNvSpPr txBox="1">
            <a:spLocks/>
          </p:cNvSpPr>
          <p:nvPr/>
        </p:nvSpPr>
        <p:spPr>
          <a:xfrm>
            <a:off x="-1" y="-16805"/>
            <a:ext cx="12192001" cy="94120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+mn-lt"/>
              </a:rPr>
              <a:t>	</a:t>
            </a:r>
            <a:r>
              <a:rPr lang="ru-RU" sz="4000" b="1" dirty="0">
                <a:latin typeface="+mn-lt"/>
              </a:rPr>
              <a:t>Разработка архитектуры эмулятора ядра MIPS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C1B6FE-0157-D842-B40B-5230337F32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7" y="68686"/>
            <a:ext cx="811437" cy="7920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108A182-E882-F649-9105-60A469C17A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37130"/>
            <a:ext cx="697948" cy="823580"/>
          </a:xfrm>
          <a:prstGeom prst="rect">
            <a:avLst/>
          </a:prstGeom>
          <a:effectLst/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346DB07-19A1-400F-A37C-BABA060667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33" y="1110056"/>
            <a:ext cx="11968131" cy="5021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278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502563-780D-9A4C-8688-21BD4E6EF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17</a:t>
            </a:fld>
            <a:endParaRPr lang="ru-RU" dirty="0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5244247D-458B-804E-8660-B8C8BACFDC3F}"/>
              </a:ext>
            </a:extLst>
          </p:cNvPr>
          <p:cNvSpPr txBox="1">
            <a:spLocks/>
          </p:cNvSpPr>
          <p:nvPr/>
        </p:nvSpPr>
        <p:spPr>
          <a:xfrm>
            <a:off x="-1" y="-16805"/>
            <a:ext cx="12192001" cy="94120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+mn-lt"/>
              </a:rPr>
              <a:t>	</a:t>
            </a:r>
            <a:r>
              <a:rPr lang="ru-RU" sz="4000" b="1" dirty="0">
                <a:latin typeface="+mn-lt"/>
              </a:rPr>
              <a:t>Основной цикл эмулятора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C1B6FE-0157-D842-B40B-5230337F32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7" y="68686"/>
            <a:ext cx="811437" cy="7920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108A182-E882-F649-9105-60A469C17A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37130"/>
            <a:ext cx="697948" cy="823580"/>
          </a:xfrm>
          <a:prstGeom prst="rect">
            <a:avLst/>
          </a:prstGeom>
          <a:effectLst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9FD8054-E7E9-45B7-84C2-A5F8E1C9F2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8235" y="992738"/>
            <a:ext cx="2215528" cy="5793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199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502563-780D-9A4C-8688-21BD4E6EF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18</a:t>
            </a:fld>
            <a:endParaRPr lang="ru-RU" dirty="0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5244247D-458B-804E-8660-B8C8BACFDC3F}"/>
              </a:ext>
            </a:extLst>
          </p:cNvPr>
          <p:cNvSpPr txBox="1">
            <a:spLocks/>
          </p:cNvSpPr>
          <p:nvPr/>
        </p:nvSpPr>
        <p:spPr>
          <a:xfrm>
            <a:off x="-1" y="-16805"/>
            <a:ext cx="12192001" cy="94120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+mn-lt"/>
              </a:rPr>
              <a:t>	</a:t>
            </a:r>
            <a:r>
              <a:rPr lang="ru-RU" sz="4000" b="1" dirty="0">
                <a:latin typeface="+mn-lt"/>
              </a:rPr>
              <a:t>Разработка эмулятора ядра </a:t>
            </a:r>
            <a:r>
              <a:rPr lang="en-US" sz="4000" b="1" dirty="0">
                <a:latin typeface="+mn-lt"/>
              </a:rPr>
              <a:t>MIPS</a:t>
            </a:r>
            <a:endParaRPr lang="ru-RU" sz="4000" b="1" dirty="0">
              <a:latin typeface="+mn-l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C1B6FE-0157-D842-B40B-5230337F32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7" y="68686"/>
            <a:ext cx="811437" cy="7920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108A182-E882-F649-9105-60A469C17A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37130"/>
            <a:ext cx="697948" cy="823580"/>
          </a:xfrm>
          <a:prstGeom prst="rect">
            <a:avLst/>
          </a:prstGeom>
          <a:effectLst/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F650BAB-36E5-421D-ADA8-6D281707133C}"/>
              </a:ext>
            </a:extLst>
          </p:cNvPr>
          <p:cNvSpPr txBox="1"/>
          <p:nvPr/>
        </p:nvSpPr>
        <p:spPr>
          <a:xfrm>
            <a:off x="274544" y="1244432"/>
            <a:ext cx="1142493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Helvetica Neue" panose="02000503000000020004"/>
              </a:rPr>
              <a:t>Rush</a:t>
            </a:r>
            <a:r>
              <a:rPr lang="en-US" sz="2000" dirty="0">
                <a:latin typeface="Helvetica Neue" panose="02000503000000020004"/>
              </a:rPr>
              <a:t> – </a:t>
            </a:r>
            <a:r>
              <a:rPr lang="ru-RU" sz="2000" dirty="0">
                <a:latin typeface="Helvetica Neue" panose="02000503000000020004"/>
              </a:rPr>
              <a:t>разработанный эмулятор ядра процессорной архитектуры </a:t>
            </a:r>
            <a:r>
              <a:rPr lang="en-US" sz="2000" dirty="0">
                <a:latin typeface="Helvetica Neue" panose="02000503000000020004"/>
              </a:rPr>
              <a:t>MIPS</a:t>
            </a:r>
            <a:endParaRPr lang="ru-RU" sz="2000" dirty="0">
              <a:latin typeface="Helvetica Neue" panose="02000503000000020004"/>
            </a:endParaRPr>
          </a:p>
          <a:p>
            <a:endParaRPr lang="ru-RU" sz="2000" dirty="0">
              <a:latin typeface="Helvetica Neue" panose="02000503000000020004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latin typeface="Helvetica Neue" panose="02000503000000020004"/>
              </a:rPr>
              <a:t>Основное средство разработки – язык программирования </a:t>
            </a:r>
            <a:r>
              <a:rPr lang="en-US" sz="2000" dirty="0">
                <a:latin typeface="Helvetica Neue" panose="02000503000000020004"/>
              </a:rPr>
              <a:t>Rust 1.76.0</a:t>
            </a:r>
            <a:endParaRPr lang="ru-RU" sz="2000" dirty="0">
              <a:latin typeface="Helvetica Neue" panose="02000503000000020004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latin typeface="Helvetica Neue" panose="02000503000000020004"/>
              </a:rPr>
              <a:t>Архитектура набора команд</a:t>
            </a:r>
            <a:r>
              <a:rPr lang="en-US" sz="2000" dirty="0">
                <a:latin typeface="Helvetica Neue" panose="02000503000000020004"/>
              </a:rPr>
              <a:t> MIPS32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latin typeface="Helvetica Neue" panose="02000503000000020004"/>
              </a:rPr>
              <a:t>Основой является набор инструкций микропроцессора </a:t>
            </a:r>
            <a:r>
              <a:rPr lang="en-US" sz="2000" dirty="0">
                <a:latin typeface="Helvetica Neue" panose="02000503000000020004"/>
              </a:rPr>
              <a:t>MIPS R2000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latin typeface="Helvetica Neue" panose="02000503000000020004"/>
              </a:rPr>
              <a:t>Реализовано 54 нативные инструкции и 73 псевдо-инструкции</a:t>
            </a:r>
            <a:endParaRPr lang="en-US" sz="2000" dirty="0">
              <a:latin typeface="Helvetica Neue" panose="02000503000000020004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latin typeface="Helvetica Neue" panose="02000503000000020004"/>
              </a:rPr>
              <a:t>Частичная поддержка вычислений с плавающей запятой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latin typeface="Helvetica Neue" panose="02000503000000020004"/>
              </a:rPr>
              <a:t>Поддержка базовых процессорных исключений</a:t>
            </a:r>
            <a:endParaRPr lang="en-US" sz="2000" dirty="0">
              <a:latin typeface="Helvetica Neue" panose="02000503000000020004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375EC68-C542-48DF-B7E5-3A9130150D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417" y="3876787"/>
            <a:ext cx="6464012" cy="273898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45A66E5-423B-4F0F-80BA-126438C3D8E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791" y="3335664"/>
            <a:ext cx="2981213" cy="2981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962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502563-780D-9A4C-8688-21BD4E6EF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19</a:t>
            </a:fld>
            <a:endParaRPr lang="ru-RU" dirty="0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5244247D-458B-804E-8660-B8C8BACFDC3F}"/>
              </a:ext>
            </a:extLst>
          </p:cNvPr>
          <p:cNvSpPr txBox="1">
            <a:spLocks/>
          </p:cNvSpPr>
          <p:nvPr/>
        </p:nvSpPr>
        <p:spPr>
          <a:xfrm>
            <a:off x="-1" y="-16805"/>
            <a:ext cx="12192001" cy="94120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+mn-lt"/>
              </a:rPr>
              <a:t>	</a:t>
            </a:r>
            <a:r>
              <a:rPr lang="ru-RU" sz="4000" b="1" dirty="0">
                <a:latin typeface="+mn-lt"/>
              </a:rPr>
              <a:t>Разработка эмулятора ядра </a:t>
            </a:r>
            <a:r>
              <a:rPr lang="en-US" sz="4000" b="1" dirty="0">
                <a:latin typeface="+mn-lt"/>
              </a:rPr>
              <a:t>MIPS</a:t>
            </a:r>
            <a:endParaRPr lang="ru-RU" sz="4000" b="1" dirty="0">
              <a:latin typeface="+mn-l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C1B6FE-0157-D842-B40B-5230337F32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7" y="68686"/>
            <a:ext cx="811437" cy="7920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108A182-E882-F649-9105-60A469C17A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37130"/>
            <a:ext cx="697948" cy="823580"/>
          </a:xfrm>
          <a:prstGeom prst="rect">
            <a:avLst/>
          </a:prstGeom>
          <a:effectLst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30B5428-E62C-41CF-8BD6-4EC7D2133D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" y="964164"/>
            <a:ext cx="3627322" cy="589383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A41C592-29E6-4FD5-91BC-A1AECCE8FC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90047" y="940814"/>
            <a:ext cx="3806658" cy="591718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CABF383-036A-4636-B44F-3353A1715BA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9511" y="1750078"/>
            <a:ext cx="4572489" cy="4615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5179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9107B01E-7683-304F-A21C-896CE6728084}"/>
              </a:ext>
            </a:extLst>
          </p:cNvPr>
          <p:cNvSpPr txBox="1">
            <a:spLocks/>
          </p:cNvSpPr>
          <p:nvPr/>
        </p:nvSpPr>
        <p:spPr>
          <a:xfrm>
            <a:off x="-1" y="-16805"/>
            <a:ext cx="12192001" cy="94120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dirty="0">
                <a:latin typeface="+mn-lt"/>
              </a:rPr>
              <a:t>	Актуальность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A003EEC-EFB1-6242-8FAA-2730C426D6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7" y="68686"/>
            <a:ext cx="811437" cy="79202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D46BAFE-36ED-D241-AE9D-6E41785C82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37130"/>
            <a:ext cx="697948" cy="823580"/>
          </a:xfrm>
          <a:prstGeom prst="rect">
            <a:avLst/>
          </a:prstGeom>
          <a:effectLst/>
        </p:spPr>
      </p:pic>
      <p:sp>
        <p:nvSpPr>
          <p:cNvPr id="3" name="Объект 2">
            <a:extLst>
              <a:ext uri="{FF2B5EF4-FFF2-40B4-BE49-F238E27FC236}">
                <a16:creationId xmlns:a16="http://schemas.microsoft.com/office/drawing/2014/main" id="{41173161-F7A1-408C-A972-BD9FE7970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9335" y="1373475"/>
            <a:ext cx="11369040" cy="4389116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ru-RU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Увеличение интеграции встраиваемых систем</a:t>
            </a:r>
          </a:p>
          <a:p>
            <a:pPr>
              <a:lnSpc>
                <a:spcPct val="150000"/>
              </a:lnSpc>
            </a:pPr>
            <a:r>
              <a:rPr lang="ru-RU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Тестирование, отладка и анализ ВПО</a:t>
            </a:r>
          </a:p>
          <a:p>
            <a:pPr>
              <a:lnSpc>
                <a:spcPct val="150000"/>
              </a:lnSpc>
            </a:pPr>
            <a:r>
              <a:rPr lang="ru-RU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Разработка надежных, отказоустойчивых и безопасных встраиваемых систем</a:t>
            </a:r>
          </a:p>
          <a:p>
            <a:pPr>
              <a:lnSpc>
                <a:spcPct val="150000"/>
              </a:lnSpc>
            </a:pPr>
            <a:r>
              <a:rPr lang="ru-RU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Затруднения при проведения отладочных процессов на устройстве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8000BEA-6D39-CA44-833D-34E2E34670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961848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502563-780D-9A4C-8688-21BD4E6EF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20</a:t>
            </a:fld>
            <a:endParaRPr lang="ru-RU" dirty="0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5244247D-458B-804E-8660-B8C8BACFDC3F}"/>
              </a:ext>
            </a:extLst>
          </p:cNvPr>
          <p:cNvSpPr txBox="1">
            <a:spLocks/>
          </p:cNvSpPr>
          <p:nvPr/>
        </p:nvSpPr>
        <p:spPr>
          <a:xfrm>
            <a:off x="-1" y="-16805"/>
            <a:ext cx="12192001" cy="94120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+mn-lt"/>
              </a:rPr>
              <a:t>	</a:t>
            </a:r>
            <a:r>
              <a:rPr lang="ru-RU" sz="4000" b="1" dirty="0">
                <a:latin typeface="+mn-lt"/>
              </a:rPr>
              <a:t>Разработка ядра MIPS в эмуляторе </a:t>
            </a:r>
            <a:r>
              <a:rPr lang="ru-RU" sz="4000" b="1" dirty="0" err="1">
                <a:latin typeface="+mn-lt"/>
              </a:rPr>
              <a:t>Kopycat</a:t>
            </a:r>
            <a:endParaRPr lang="ru-RU" sz="4000" b="1" dirty="0">
              <a:latin typeface="+mn-l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C1B6FE-0157-D842-B40B-5230337F32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7" y="68686"/>
            <a:ext cx="811437" cy="7920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108A182-E882-F649-9105-60A469C17A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37130"/>
            <a:ext cx="697948" cy="823580"/>
          </a:xfrm>
          <a:prstGeom prst="rect">
            <a:avLst/>
          </a:prstGeom>
          <a:effectLst/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D772DE4-9D66-45B2-9EBC-4B181A8B8B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736" y="1192958"/>
            <a:ext cx="4840439" cy="541854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A05D7B9-0334-4680-9F50-77D0626EE2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07099" y="1446016"/>
            <a:ext cx="6755879" cy="4804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9424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502563-780D-9A4C-8688-21BD4E6EF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21</a:t>
            </a:fld>
            <a:endParaRPr lang="ru-RU" dirty="0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5244247D-458B-804E-8660-B8C8BACFDC3F}"/>
              </a:ext>
            </a:extLst>
          </p:cNvPr>
          <p:cNvSpPr txBox="1">
            <a:spLocks/>
          </p:cNvSpPr>
          <p:nvPr/>
        </p:nvSpPr>
        <p:spPr>
          <a:xfrm>
            <a:off x="-1" y="-16805"/>
            <a:ext cx="12192001" cy="94120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900" b="1" dirty="0">
                <a:latin typeface="+mn-lt"/>
              </a:rPr>
              <a:t>	</a:t>
            </a:r>
            <a:r>
              <a:rPr lang="ru-RU" sz="2900" b="1" dirty="0">
                <a:latin typeface="+mn-lt"/>
              </a:rPr>
              <a:t>Разработка методики испытаний быстродействия эмуляторов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C1B6FE-0157-D842-B40B-5230337F32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7" y="68686"/>
            <a:ext cx="811437" cy="7920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108A182-E882-F649-9105-60A469C17A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37130"/>
            <a:ext cx="697948" cy="823580"/>
          </a:xfrm>
          <a:prstGeom prst="rect">
            <a:avLst/>
          </a:prstGeom>
          <a:effectLst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AEB976B-1D53-44B1-B3E8-36D4BEF10D03}"/>
              </a:ext>
            </a:extLst>
          </p:cNvPr>
          <p:cNvSpPr txBox="1"/>
          <p:nvPr/>
        </p:nvSpPr>
        <p:spPr>
          <a:xfrm>
            <a:off x="256377" y="1238376"/>
            <a:ext cx="11424931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latin typeface="Helvetica Neue" panose="02000503000000020004"/>
              </a:rPr>
              <a:t>Испытания проводятся с использованием алгоритма поиска простых чисел методом перебора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latin typeface="Helvetica Neue" panose="02000503000000020004"/>
              </a:rPr>
              <a:t>Предварительно ПО компилируется компилятором </a:t>
            </a:r>
            <a:r>
              <a:rPr lang="en-US" sz="2000" dirty="0" err="1">
                <a:latin typeface="Helvetica Neue" panose="02000503000000020004"/>
              </a:rPr>
              <a:t>mips</a:t>
            </a:r>
            <a:r>
              <a:rPr lang="en-US" sz="2000" dirty="0">
                <a:latin typeface="Helvetica Neue" panose="02000503000000020004"/>
              </a:rPr>
              <a:t> (</a:t>
            </a:r>
            <a:r>
              <a:rPr lang="en-US" sz="2000" dirty="0" err="1">
                <a:latin typeface="Helvetica Neue" panose="02000503000000020004"/>
              </a:rPr>
              <a:t>el</a:t>
            </a:r>
            <a:r>
              <a:rPr lang="en-US" sz="2000" dirty="0">
                <a:latin typeface="Helvetica Neue" panose="02000503000000020004"/>
              </a:rPr>
              <a:t>) </a:t>
            </a:r>
            <a:r>
              <a:rPr lang="en-US" sz="2000" dirty="0" err="1">
                <a:latin typeface="Helvetica Neue" panose="02000503000000020004"/>
              </a:rPr>
              <a:t>gcc</a:t>
            </a:r>
            <a:r>
              <a:rPr lang="en-US" sz="2000" dirty="0">
                <a:latin typeface="Helvetica Neue" panose="02000503000000020004"/>
              </a:rPr>
              <a:t> 13.2.0</a:t>
            </a:r>
            <a:endParaRPr lang="ru-RU" sz="2000" dirty="0">
              <a:latin typeface="Helvetica Neue" panose="02000503000000020004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latin typeface="Helvetica Neue" panose="02000503000000020004"/>
              </a:rPr>
              <a:t>Испытание проводится над эмуляторами ядра </a:t>
            </a:r>
            <a:r>
              <a:rPr lang="en-US" sz="2000" dirty="0">
                <a:latin typeface="Helvetica Neue" panose="02000503000000020004"/>
              </a:rPr>
              <a:t>MIPS:</a:t>
            </a:r>
          </a:p>
          <a:p>
            <a:pPr marL="800100" lvl="1" indent="-342900">
              <a:buFont typeface="Tahoma" panose="020B0604030504040204" pitchFamily="34" charset="0"/>
              <a:buChar char="-"/>
            </a:pPr>
            <a:r>
              <a:rPr lang="en-US" sz="2000" dirty="0">
                <a:latin typeface="Helvetica Neue" panose="02000503000000020004"/>
              </a:rPr>
              <a:t>QEMU</a:t>
            </a:r>
          </a:p>
          <a:p>
            <a:pPr marL="800100" lvl="1" indent="-342900">
              <a:buFont typeface="Tahoma" panose="020B0604030504040204" pitchFamily="34" charset="0"/>
              <a:buChar char="-"/>
            </a:pPr>
            <a:r>
              <a:rPr lang="en-US" sz="2000" dirty="0" err="1">
                <a:latin typeface="Helvetica Neue" panose="02000503000000020004"/>
              </a:rPr>
              <a:t>Kopycat</a:t>
            </a:r>
            <a:endParaRPr lang="ru-RU" sz="2000" dirty="0">
              <a:latin typeface="Helvetica Neue" panose="02000503000000020004"/>
            </a:endParaRPr>
          </a:p>
          <a:p>
            <a:pPr marL="800100" lvl="1" indent="-342900">
              <a:buFont typeface="Tahoma" panose="020B0604030504040204" pitchFamily="34" charset="0"/>
              <a:buChar char="-"/>
            </a:pPr>
            <a:r>
              <a:rPr lang="en-US" sz="2000" dirty="0">
                <a:latin typeface="Helvetica Neue" panose="02000503000000020004"/>
              </a:rPr>
              <a:t>Unicorn</a:t>
            </a:r>
          </a:p>
          <a:p>
            <a:pPr marL="800100" lvl="1" indent="-342900">
              <a:buFont typeface="Tahoma" panose="020B0604030504040204" pitchFamily="34" charset="0"/>
              <a:buChar char="-"/>
            </a:pPr>
            <a:r>
              <a:rPr lang="en-US" sz="2000" dirty="0">
                <a:latin typeface="Helvetica Neue" panose="02000503000000020004"/>
              </a:rPr>
              <a:t>MARS</a:t>
            </a:r>
          </a:p>
          <a:p>
            <a:pPr marL="800100" lvl="1" indent="-342900">
              <a:buFont typeface="Tahoma" panose="020B0604030504040204" pitchFamily="34" charset="0"/>
              <a:buChar char="-"/>
            </a:pPr>
            <a:r>
              <a:rPr lang="en-US" sz="2000" dirty="0">
                <a:latin typeface="Helvetica Neue" panose="02000503000000020004"/>
              </a:rPr>
              <a:t>SPIM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latin typeface="Helvetica Neue" panose="02000503000000020004"/>
              </a:rPr>
              <a:t>Мерой быстродействия эмулятора является величина </a:t>
            </a:r>
            <a:r>
              <a:rPr lang="en-US" sz="2000" dirty="0">
                <a:latin typeface="Helvetica Neue" panose="02000503000000020004"/>
              </a:rPr>
              <a:t>IPS – </a:t>
            </a:r>
            <a:r>
              <a:rPr lang="ru-RU" sz="2000" dirty="0">
                <a:latin typeface="Helvetica Neue" panose="02000503000000020004"/>
              </a:rPr>
              <a:t>инструкций в секунду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Helvetica Neue" panose="02000503000000020004"/>
            </a:endParaRPr>
          </a:p>
          <a:p>
            <a:r>
              <a:rPr lang="ru-RU" sz="2000" dirty="0">
                <a:latin typeface="Helvetica Neue" panose="02000503000000020004"/>
              </a:rPr>
              <a:t>Программа испытаний эмулятора </a:t>
            </a:r>
            <a:r>
              <a:rPr lang="en-US" sz="2000" dirty="0">
                <a:latin typeface="Helvetica Neue" panose="02000503000000020004"/>
              </a:rPr>
              <a:t>MIPS:</a:t>
            </a:r>
            <a:endParaRPr lang="ru-RU" sz="2000" dirty="0">
              <a:latin typeface="Helvetica Neue" panose="02000503000000020004"/>
            </a:endParaRPr>
          </a:p>
          <a:p>
            <a:pPr marL="457200" indent="-457200">
              <a:buFont typeface="+mj-lt"/>
              <a:buAutoNum type="arabicPeriod"/>
            </a:pPr>
            <a:r>
              <a:rPr lang="ru-RU" sz="2000" dirty="0">
                <a:latin typeface="Helvetica Neue" panose="02000503000000020004"/>
              </a:rPr>
              <a:t>Фиксация начала выполнения ПО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000" dirty="0">
                <a:latin typeface="Helvetica Neue" panose="02000503000000020004"/>
              </a:rPr>
              <a:t>Запись количества выполненных инструкций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000" dirty="0">
                <a:latin typeface="Helvetica Neue" panose="02000503000000020004"/>
              </a:rPr>
              <a:t>Фиксация окончания выполнения ПО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000" dirty="0">
                <a:latin typeface="Helvetica Neue" panose="02000503000000020004"/>
              </a:rPr>
              <a:t>Вычисление количества </a:t>
            </a:r>
            <a:r>
              <a:rPr lang="en-US" sz="2000" dirty="0">
                <a:latin typeface="Helvetica Neue" panose="02000503000000020004"/>
              </a:rPr>
              <a:t>IPS</a:t>
            </a:r>
            <a:r>
              <a:rPr lang="ru-RU" sz="2000" dirty="0">
                <a:latin typeface="Helvetica Neue" panose="02000503000000020004"/>
              </a:rPr>
              <a:t> </a:t>
            </a:r>
            <a:endParaRPr lang="en-US" sz="2000" dirty="0">
              <a:latin typeface="Helvetica Neue" panose="02000503000000020004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000" dirty="0">
              <a:latin typeface="Helvetica Neue" panose="02000503000000020004"/>
            </a:endParaRPr>
          </a:p>
        </p:txBody>
      </p:sp>
    </p:spTree>
    <p:extLst>
      <p:ext uri="{BB962C8B-B14F-4D97-AF65-F5344CB8AC3E}">
        <p14:creationId xmlns:p14="http://schemas.microsoft.com/office/powerpoint/2010/main" val="2393470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502563-780D-9A4C-8688-21BD4E6EF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22</a:t>
            </a:fld>
            <a:endParaRPr lang="ru-RU" dirty="0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5244247D-458B-804E-8660-B8C8BACFDC3F}"/>
              </a:ext>
            </a:extLst>
          </p:cNvPr>
          <p:cNvSpPr txBox="1">
            <a:spLocks/>
          </p:cNvSpPr>
          <p:nvPr/>
        </p:nvSpPr>
        <p:spPr>
          <a:xfrm>
            <a:off x="-1" y="-16805"/>
            <a:ext cx="12192001" cy="94120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latin typeface="+mn-lt"/>
              </a:rPr>
              <a:t>	</a:t>
            </a:r>
            <a:r>
              <a:rPr lang="ru-RU" sz="3200" b="1" dirty="0">
                <a:latin typeface="+mn-lt"/>
              </a:rPr>
              <a:t>Результаты испытаний быстродействия эмуляторов </a:t>
            </a:r>
            <a:r>
              <a:rPr lang="en-US" sz="3200" b="1" dirty="0">
                <a:latin typeface="+mn-lt"/>
              </a:rPr>
              <a:t>MIPS</a:t>
            </a:r>
            <a:endParaRPr lang="ru-RU" sz="3200" b="1" dirty="0">
              <a:latin typeface="+mn-l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C1B6FE-0157-D842-B40B-5230337F32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7" y="68686"/>
            <a:ext cx="811437" cy="7920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108A182-E882-F649-9105-60A469C17A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37130"/>
            <a:ext cx="697948" cy="82358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1694215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23F4B6-34F6-5F49-8575-0B830127F0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23</a:t>
            </a:fld>
            <a:endParaRPr lang="ru-RU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C97D02F3-B3CF-1A40-992B-3BCE54AEC322}"/>
              </a:ext>
            </a:extLst>
          </p:cNvPr>
          <p:cNvSpPr txBox="1">
            <a:spLocks/>
          </p:cNvSpPr>
          <p:nvPr/>
        </p:nvSpPr>
        <p:spPr>
          <a:xfrm>
            <a:off x="-1" y="-16805"/>
            <a:ext cx="12192001" cy="94120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+mn-lt"/>
              </a:rPr>
              <a:t>	</a:t>
            </a:r>
            <a:r>
              <a:rPr lang="ru-RU" b="1" dirty="0">
                <a:latin typeface="+mn-lt"/>
              </a:rPr>
              <a:t>Заключение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65F144-5406-EF47-B91B-14B125A33E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7" y="68686"/>
            <a:ext cx="811437" cy="7920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86CDF8B-5A30-8C4F-B34E-4275A0D98B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37130"/>
            <a:ext cx="697948" cy="823580"/>
          </a:xfrm>
          <a:prstGeom prst="rect">
            <a:avLst/>
          </a:prstGeom>
          <a:effectLst/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864989-CF3D-4AA0-88E2-0C0B8B6D17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61011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E0A73A-0DF3-3A44-813D-3A4A08C1D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24</a:t>
            </a:fld>
            <a:endParaRPr lang="ru-RU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518D549C-931B-2B41-8F20-D12288256AC4}"/>
              </a:ext>
            </a:extLst>
          </p:cNvPr>
          <p:cNvSpPr txBox="1">
            <a:spLocks/>
          </p:cNvSpPr>
          <p:nvPr/>
        </p:nvSpPr>
        <p:spPr>
          <a:xfrm>
            <a:off x="-1" y="-16805"/>
            <a:ext cx="12192001" cy="94120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+mn-lt"/>
              </a:rPr>
              <a:t>	</a:t>
            </a:r>
            <a:r>
              <a:rPr lang="ru-RU" b="1" dirty="0">
                <a:latin typeface="+mn-lt"/>
              </a:rPr>
              <a:t>Публикации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4B38554-368B-1248-AC91-FEBE5F0B28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7" y="68686"/>
            <a:ext cx="811437" cy="7920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8DCF241-9FDA-E548-AFC7-74FEE1DA11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37130"/>
            <a:ext cx="697948" cy="823580"/>
          </a:xfrm>
          <a:prstGeom prst="rect">
            <a:avLst/>
          </a:prstGeom>
          <a:effectLst/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75388A-7D00-477E-B115-BAACE3DFD7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1600" dirty="0">
                <a:latin typeface="Helvetica Neue" panose="02000503000000020004"/>
              </a:rPr>
              <a:t>Andrey </a:t>
            </a:r>
            <a:r>
              <a:rPr lang="en-US" sz="1600" dirty="0" err="1">
                <a:latin typeface="Helvetica Neue" panose="02000503000000020004"/>
              </a:rPr>
              <a:t>Vlasov</a:t>
            </a:r>
            <a:r>
              <a:rPr lang="en-US" sz="1600" dirty="0">
                <a:latin typeface="Helvetica Neue" panose="02000503000000020004"/>
              </a:rPr>
              <a:t>, Aleksey </a:t>
            </a:r>
            <a:r>
              <a:rPr lang="en-US" sz="1600" dirty="0" err="1">
                <a:latin typeface="Helvetica Neue" panose="02000503000000020004"/>
              </a:rPr>
              <a:t>Gladkikh</a:t>
            </a:r>
            <a:r>
              <a:rPr lang="en-US" sz="1600" dirty="0">
                <a:latin typeface="Helvetica Neue" panose="02000503000000020004"/>
              </a:rPr>
              <a:t> and Kirill Kutaev: Application of Modern Programming Languages in solving the Problem of Emulator Development for Embedded Systems. Lecture Notes in Networks and Systems, 2024. DOI: 10.1007/978-3-031-35311-6_1 </a:t>
            </a:r>
            <a:r>
              <a:rPr lang="en-US" sz="1600" b="1" dirty="0">
                <a:latin typeface="Helvetica Neue" panose="02000503000000020004"/>
              </a:rPr>
              <a:t>(Scopus) </a:t>
            </a:r>
            <a:endParaRPr lang="ru-RU" sz="1600" b="1" dirty="0">
              <a:latin typeface="Helvetica Neue" panose="02000503000000020004"/>
            </a:endParaRPr>
          </a:p>
          <a:p>
            <a:r>
              <a:rPr lang="ru-RU" sz="1600" dirty="0">
                <a:latin typeface="Helvetica Neue" panose="02000503000000020004"/>
              </a:rPr>
              <a:t>Кутаев К.С., Титов А.С. Методика динамического изменения последовательности выполнения процессорных инструкций в эмуляторе для тестирования встраиваемого программного обеспечения, управляемого прерываниями // Динамика сложных систем - XXI век. – 2024. – Т. 18, № 1. – С. 51-59. </a:t>
            </a:r>
            <a:r>
              <a:rPr lang="ru-RU" sz="1600" b="1" dirty="0">
                <a:latin typeface="Helvetica Neue" panose="02000503000000020004"/>
              </a:rPr>
              <a:t>(ВАК)</a:t>
            </a:r>
          </a:p>
          <a:p>
            <a:r>
              <a:rPr lang="ru-RU" sz="1600" dirty="0">
                <a:latin typeface="Helvetica Neue" panose="02000503000000020004"/>
              </a:rPr>
              <a:t>Кутаев К.С., Титов А.С. Изменение поведения программы путём внесения модификации в последовательность выполнения процессорных инструкций в эмулируемой среде </a:t>
            </a:r>
            <a:r>
              <a:rPr lang="en-US" sz="1600" dirty="0">
                <a:latin typeface="Helvetica Neue" panose="02000503000000020004"/>
              </a:rPr>
              <a:t>// </a:t>
            </a:r>
            <a:r>
              <a:rPr lang="ru-RU" sz="1600" dirty="0">
                <a:latin typeface="Helvetica Neue" panose="02000503000000020004"/>
              </a:rPr>
              <a:t> Безопасные информационные технологии : Сборник трудов Двенадцатой международной научно-технической конференции, Москва, 30 октября – 03 ноября 2023 года. – Москва: Московский государственный технический университет имени Н.Э. Баумана (национальный исследовательский университет) (Москва), 2023. – С. 42-46. </a:t>
            </a:r>
            <a:r>
              <a:rPr lang="ru-RU" sz="1600" b="1" dirty="0">
                <a:latin typeface="Helvetica Neue" panose="02000503000000020004"/>
              </a:rPr>
              <a:t>(РИНЦ)</a:t>
            </a:r>
          </a:p>
          <a:p>
            <a:r>
              <a:rPr lang="ru-RU" sz="1600" dirty="0">
                <a:latin typeface="Helvetica Neue" panose="02000503000000020004"/>
              </a:rPr>
              <a:t>Гладких А. А., </a:t>
            </a:r>
            <a:r>
              <a:rPr lang="ru-RU" sz="1600" dirty="0" err="1">
                <a:latin typeface="Helvetica Neue" panose="02000503000000020004"/>
              </a:rPr>
              <a:t>Гараев</a:t>
            </a:r>
            <a:r>
              <a:rPr lang="ru-RU" sz="1600" dirty="0">
                <a:latin typeface="Helvetica Neue" panose="02000503000000020004"/>
              </a:rPr>
              <a:t> А. В., Чернышов Д. Д., Кутаев К.С. </a:t>
            </a:r>
            <a:r>
              <a:rPr lang="ru-RU" sz="1600" b="1" dirty="0">
                <a:latin typeface="Helvetica Neue" panose="02000503000000020004"/>
              </a:rPr>
              <a:t> </a:t>
            </a:r>
            <a:r>
              <a:rPr lang="ru-RU" sz="1600" dirty="0">
                <a:latin typeface="Helvetica Neue" panose="02000503000000020004"/>
              </a:rPr>
              <a:t>Анализ беспроводных протоколов передачи данных // Технологии инженерных и информационных систем. – 2023. – № 4. – С. 3-21. </a:t>
            </a:r>
            <a:r>
              <a:rPr lang="ru-RU" sz="1600" b="1" dirty="0">
                <a:latin typeface="Helvetica Neue" panose="02000503000000020004"/>
              </a:rPr>
              <a:t>(РИНЦ)</a:t>
            </a:r>
          </a:p>
          <a:p>
            <a:r>
              <a:rPr lang="ru-RU" sz="1600" dirty="0">
                <a:latin typeface="Helvetica Neue" panose="02000503000000020004"/>
              </a:rPr>
              <a:t>Кутаев К. С., Захарова В. О., Латыпова В. А., Муравьев К. А. Анализ защищенности клиент-серверных приложений от атаки BEAST // Технологии инженерных и информационных систем. – 2022. – № 3. – С. 46-52. – EDN HQGQCO. </a:t>
            </a:r>
            <a:r>
              <a:rPr lang="ru-RU" sz="1600" b="1" dirty="0">
                <a:latin typeface="Helvetica Neue" panose="02000503000000020004"/>
              </a:rPr>
              <a:t>(РИНЦ)</a:t>
            </a:r>
          </a:p>
        </p:txBody>
      </p:sp>
    </p:spTree>
    <p:extLst>
      <p:ext uri="{BB962C8B-B14F-4D97-AF65-F5344CB8AC3E}">
        <p14:creationId xmlns:p14="http://schemas.microsoft.com/office/powerpoint/2010/main" val="11221555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E0A73A-0DF3-3A44-813D-3A4A08C1D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25</a:t>
            </a:fld>
            <a:endParaRPr lang="ru-RU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518D549C-931B-2B41-8F20-D12288256AC4}"/>
              </a:ext>
            </a:extLst>
          </p:cNvPr>
          <p:cNvSpPr txBox="1">
            <a:spLocks/>
          </p:cNvSpPr>
          <p:nvPr/>
        </p:nvSpPr>
        <p:spPr>
          <a:xfrm>
            <a:off x="-1" y="-16805"/>
            <a:ext cx="12192001" cy="94120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+mn-lt"/>
              </a:rPr>
              <a:t>	</a:t>
            </a:r>
            <a:r>
              <a:rPr lang="ru-RU" b="1" dirty="0">
                <a:latin typeface="+mn-lt"/>
              </a:rPr>
              <a:t>Апробация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4B38554-368B-1248-AC91-FEBE5F0B28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7" y="68686"/>
            <a:ext cx="811437" cy="7920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8DCF241-9FDA-E548-AFC7-74FEE1DA11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37130"/>
            <a:ext cx="697948" cy="823580"/>
          </a:xfrm>
          <a:prstGeom prst="rect">
            <a:avLst/>
          </a:prstGeom>
          <a:effectLst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CAEFEA-1959-49C5-8979-9E535CF39C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786720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E0A73A-0DF3-3A44-813D-3A4A08C1D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26</a:t>
            </a:fld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CAEFEA-1959-49C5-8979-9E535CF39C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17674"/>
            <a:ext cx="10515600" cy="5559289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ru-RU" sz="6600" dirty="0">
                <a:latin typeface="Helvetica Neue" panose="02000503000000020004"/>
              </a:rPr>
              <a:t>Благодарю за внимание!</a:t>
            </a:r>
          </a:p>
        </p:txBody>
      </p:sp>
    </p:spTree>
    <p:extLst>
      <p:ext uri="{BB962C8B-B14F-4D97-AF65-F5344CB8AC3E}">
        <p14:creationId xmlns:p14="http://schemas.microsoft.com/office/powerpoint/2010/main" val="41078830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9107B01E-7683-304F-A21C-896CE6728084}"/>
              </a:ext>
            </a:extLst>
          </p:cNvPr>
          <p:cNvSpPr txBox="1">
            <a:spLocks/>
          </p:cNvSpPr>
          <p:nvPr/>
        </p:nvSpPr>
        <p:spPr>
          <a:xfrm>
            <a:off x="-1" y="-16805"/>
            <a:ext cx="12192001" cy="94120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+mn-lt"/>
              </a:rPr>
              <a:t>	</a:t>
            </a:r>
            <a:r>
              <a:rPr lang="ru-RU" b="1" dirty="0">
                <a:latin typeface="+mn-lt"/>
              </a:rPr>
              <a:t>Цели и решаемые задачи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A003EEC-EFB1-6242-8FAA-2730C426D6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7" y="68686"/>
            <a:ext cx="811437" cy="79202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D46BAFE-36ED-D241-AE9D-6E41785C82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37130"/>
            <a:ext cx="697948" cy="823580"/>
          </a:xfrm>
          <a:prstGeom prst="rect">
            <a:avLst/>
          </a:prstGeom>
          <a:effectLst/>
        </p:spPr>
      </p:pic>
      <p:sp>
        <p:nvSpPr>
          <p:cNvPr id="3" name="Объект 2">
            <a:extLst>
              <a:ext uri="{FF2B5EF4-FFF2-40B4-BE49-F238E27FC236}">
                <a16:creationId xmlns:a16="http://schemas.microsoft.com/office/drawing/2014/main" id="{41173161-F7A1-408C-A972-BD9FE7970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9335" y="1373475"/>
            <a:ext cx="11369040" cy="483819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20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Цель работы </a:t>
            </a:r>
            <a:r>
              <a:rPr lang="ru-RU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– повышение эффективности процесса отладки программного обеспечения встраиваемых систем за счет применения эмулятора, обладающего характеристиками быстродействия и эффективности поддержки</a:t>
            </a:r>
          </a:p>
          <a:p>
            <a:pPr marL="0" indent="0">
              <a:buNone/>
            </a:pPr>
            <a:endParaRPr lang="ru-RU" sz="20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r>
              <a:rPr lang="ru-RU" sz="20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Решаемые задачи</a:t>
            </a:r>
            <a:r>
              <a:rPr lang="ru-RU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: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Разработка методики исследования быстродействия современных средств проектирования ПО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Разработка программного обеспечения для проведения исследования быстродействия современных средств проектирования ПО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Разработка архитектуры эмулятора ядра </a:t>
            </a: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MIPS</a:t>
            </a:r>
            <a:endParaRPr lang="ru-RU" sz="20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ru-RU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Разработка эмулятора ядра </a:t>
            </a: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MIPS </a:t>
            </a:r>
            <a:r>
              <a:rPr lang="ru-RU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с использованием современных средств проектирования ПО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Разработка модуля ядра </a:t>
            </a: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MIPS </a:t>
            </a:r>
            <a:r>
              <a:rPr lang="ru-RU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в эмуляторе </a:t>
            </a:r>
            <a:r>
              <a:rPr lang="en-US" sz="20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Kopycat</a:t>
            </a:r>
            <a:endParaRPr lang="ru-RU" sz="20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ru-RU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Разработка методики испытаний быстродействия эмуляторов ядра </a:t>
            </a: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MIPS</a:t>
            </a:r>
            <a:endParaRPr lang="ru-RU" sz="20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8000BEA-6D39-CA44-833D-34E2E34670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908452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9107B01E-7683-304F-A21C-896CE6728084}"/>
              </a:ext>
            </a:extLst>
          </p:cNvPr>
          <p:cNvSpPr txBox="1">
            <a:spLocks/>
          </p:cNvSpPr>
          <p:nvPr/>
        </p:nvSpPr>
        <p:spPr>
          <a:xfrm>
            <a:off x="-1" y="-16805"/>
            <a:ext cx="12192001" cy="94120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+mn-lt"/>
              </a:rPr>
              <a:t>	</a:t>
            </a:r>
            <a:r>
              <a:rPr lang="ru-RU" b="1" dirty="0">
                <a:latin typeface="+mn-lt"/>
              </a:rPr>
              <a:t>Области применения эмуляторов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A003EEC-EFB1-6242-8FAA-2730C426D6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7" y="68686"/>
            <a:ext cx="811437" cy="79202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D46BAFE-36ED-D241-AE9D-6E41785C82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37130"/>
            <a:ext cx="697948" cy="823580"/>
          </a:xfrm>
          <a:prstGeom prst="rect">
            <a:avLst/>
          </a:prstGeom>
          <a:effectLst/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8000BEA-6D39-CA44-833D-34E2E34670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4</a:t>
            </a:fld>
            <a:endParaRPr lang="ru-RU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E0D966-19EA-42C0-BC09-8354BAB511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251" y="1300444"/>
            <a:ext cx="9802158" cy="5170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2732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9107B01E-7683-304F-A21C-896CE6728084}"/>
              </a:ext>
            </a:extLst>
          </p:cNvPr>
          <p:cNvSpPr txBox="1">
            <a:spLocks/>
          </p:cNvSpPr>
          <p:nvPr/>
        </p:nvSpPr>
        <p:spPr>
          <a:xfrm>
            <a:off x="-1" y="-16805"/>
            <a:ext cx="12192001" cy="94120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+mn-lt"/>
              </a:rPr>
              <a:t>	</a:t>
            </a:r>
            <a:r>
              <a:rPr lang="ru-RU" b="1" dirty="0">
                <a:latin typeface="+mn-lt"/>
              </a:rPr>
              <a:t>Обзор существующих решений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A003EEC-EFB1-6242-8FAA-2730C426D6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7" y="68686"/>
            <a:ext cx="811437" cy="79202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D46BAFE-36ED-D241-AE9D-6E41785C82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37130"/>
            <a:ext cx="697948" cy="823580"/>
          </a:xfrm>
          <a:prstGeom prst="rect">
            <a:avLst/>
          </a:prstGeom>
          <a:effectLst/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8000BEA-6D39-CA44-833D-34E2E34670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5</a:t>
            </a:fld>
            <a:endParaRPr lang="ru-RU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6E0D074E-39C2-4BAE-8C24-89B3B56670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3304846"/>
              </p:ext>
            </p:extLst>
          </p:nvPr>
        </p:nvGraphicFramePr>
        <p:xfrm>
          <a:off x="834403" y="2275121"/>
          <a:ext cx="10519397" cy="3798927"/>
        </p:xfrm>
        <a:graphic>
          <a:graphicData uri="http://schemas.openxmlformats.org/drawingml/2006/table">
            <a:tbl>
              <a:tblPr firstRow="1" firstCol="1" bandRow="1">
                <a:tableStyleId>{5FD0F851-EC5A-4D38-B0AD-8093EC10F338}</a:tableStyleId>
              </a:tblPr>
              <a:tblGrid>
                <a:gridCol w="2006426">
                  <a:extLst>
                    <a:ext uri="{9D8B030D-6E8A-4147-A177-3AD203B41FA5}">
                      <a16:colId xmlns:a16="http://schemas.microsoft.com/office/drawing/2014/main" val="983327999"/>
                    </a:ext>
                  </a:extLst>
                </a:gridCol>
                <a:gridCol w="2755640">
                  <a:extLst>
                    <a:ext uri="{9D8B030D-6E8A-4147-A177-3AD203B41FA5}">
                      <a16:colId xmlns:a16="http://schemas.microsoft.com/office/drawing/2014/main" val="3070786675"/>
                    </a:ext>
                  </a:extLst>
                </a:gridCol>
                <a:gridCol w="3528238">
                  <a:extLst>
                    <a:ext uri="{9D8B030D-6E8A-4147-A177-3AD203B41FA5}">
                      <a16:colId xmlns:a16="http://schemas.microsoft.com/office/drawing/2014/main" val="40221874"/>
                    </a:ext>
                  </a:extLst>
                </a:gridCol>
                <a:gridCol w="2229093">
                  <a:extLst>
                    <a:ext uri="{9D8B030D-6E8A-4147-A177-3AD203B41FA5}">
                      <a16:colId xmlns:a16="http://schemas.microsoft.com/office/drawing/2014/main" val="168951822"/>
                    </a:ext>
                  </a:extLst>
                </a:gridCol>
              </a:tblGrid>
              <a:tr h="904567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 kern="100" dirty="0">
                          <a:effectLst/>
                          <a:latin typeface="Helvetica Neue" panose="02000503000000020004"/>
                        </a:rPr>
                        <a:t>Программное решение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 kern="100" dirty="0">
                          <a:effectLst/>
                          <a:latin typeface="Helvetica Neue" panose="02000503000000020004"/>
                        </a:rPr>
                        <a:t>Быстродействие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 kern="100" dirty="0">
                          <a:effectLst/>
                          <a:latin typeface="Helvetica Neue" panose="02000503000000020004"/>
                        </a:rPr>
                        <a:t>Трудоемкость реализации</a:t>
                      </a:r>
                    </a:p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 kern="100" dirty="0">
                          <a:effectLst/>
                          <a:latin typeface="Helvetica Neue" panose="02000503000000020004"/>
                        </a:rPr>
                        <a:t>новых модулей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 kern="100" dirty="0">
                          <a:effectLst/>
                          <a:latin typeface="Helvetica Neue" panose="02000503000000020004"/>
                        </a:rPr>
                        <a:t>Интерфейс GDB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253354951"/>
                  </a:ext>
                </a:extLst>
              </a:tr>
              <a:tr h="578872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Helvetica Neue" panose="02000503000000020004"/>
                        </a:rPr>
                        <a:t>Qemu</a:t>
                      </a:r>
                      <a:endParaRPr lang="ru-RU" sz="2000" kern="10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 kern="100" dirty="0">
                          <a:effectLst/>
                          <a:latin typeface="Helvetica Neue" panose="02000503000000020004"/>
                        </a:rPr>
                        <a:t>Высокое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 kern="100" dirty="0">
                          <a:effectLst/>
                          <a:latin typeface="Helvetica Neue" panose="02000503000000020004"/>
                        </a:rPr>
                        <a:t>Высокая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 kern="100">
                          <a:effectLst/>
                          <a:latin typeface="Helvetica Neue" panose="02000503000000020004"/>
                        </a:rPr>
                        <a:t>Есть</a:t>
                      </a:r>
                      <a:endParaRPr lang="ru-RU" sz="2000" kern="10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015120587"/>
                  </a:ext>
                </a:extLst>
              </a:tr>
              <a:tr h="578872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Helvetica Neue" panose="02000503000000020004"/>
                        </a:rPr>
                        <a:t>Kopycat</a:t>
                      </a:r>
                      <a:endParaRPr lang="ru-RU" sz="2000" kern="10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 kern="100" dirty="0">
                          <a:effectLst/>
                          <a:latin typeface="Helvetica Neue" panose="02000503000000020004"/>
                        </a:rPr>
                        <a:t>Среднее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 kern="100" dirty="0">
                          <a:effectLst/>
                          <a:latin typeface="Helvetica Neue" panose="02000503000000020004"/>
                        </a:rPr>
                        <a:t>Низкая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 kern="100">
                          <a:effectLst/>
                          <a:latin typeface="Helvetica Neue" panose="02000503000000020004"/>
                        </a:rPr>
                        <a:t>Есть</a:t>
                      </a:r>
                      <a:endParaRPr lang="ru-RU" sz="2000" kern="10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355734980"/>
                  </a:ext>
                </a:extLst>
              </a:tr>
              <a:tr h="578872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Helvetica Neue" panose="02000503000000020004"/>
                        </a:rPr>
                        <a:t>Unicorn</a:t>
                      </a:r>
                      <a:endParaRPr lang="ru-RU" sz="2000" kern="10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 kern="100" dirty="0">
                          <a:effectLst/>
                          <a:latin typeface="Helvetica Neue" panose="02000503000000020004"/>
                        </a:rPr>
                        <a:t>Высокое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 kern="100" dirty="0">
                          <a:effectLst/>
                          <a:latin typeface="Helvetica Neue" panose="02000503000000020004"/>
                        </a:rPr>
                        <a:t>Высокая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 kern="100">
                          <a:effectLst/>
                          <a:latin typeface="Helvetica Neue" panose="02000503000000020004"/>
                        </a:rPr>
                        <a:t>Есть</a:t>
                      </a:r>
                      <a:endParaRPr lang="ru-RU" sz="2000" kern="10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544835370"/>
                  </a:ext>
                </a:extLst>
              </a:tr>
              <a:tr h="578872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Helvetica Neue" panose="02000503000000020004"/>
                        </a:rPr>
                        <a:t>Proteus</a:t>
                      </a:r>
                      <a:endParaRPr lang="ru-RU" sz="2000" kern="10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 kern="100">
                          <a:effectLst/>
                          <a:latin typeface="Helvetica Neue" panose="02000503000000020004"/>
                        </a:rPr>
                        <a:t>Низкое</a:t>
                      </a:r>
                      <a:endParaRPr lang="ru-RU" sz="2000" kern="10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 kern="100" dirty="0">
                          <a:effectLst/>
                          <a:latin typeface="Helvetica Neue" panose="02000503000000020004"/>
                        </a:rPr>
                        <a:t>Высокая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 kern="100" dirty="0">
                          <a:effectLst/>
                          <a:latin typeface="Helvetica Neue" panose="02000503000000020004"/>
                        </a:rPr>
                        <a:t>Нет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486733781"/>
                  </a:ext>
                </a:extLst>
              </a:tr>
              <a:tr h="578872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Helvetica Neue" panose="02000503000000020004"/>
                        </a:rPr>
                        <a:t>Keil IDE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 kern="100" dirty="0">
                          <a:effectLst/>
                          <a:latin typeface="Helvetica Neue" panose="02000503000000020004"/>
                        </a:rPr>
                        <a:t>Низкое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 kern="100" dirty="0">
                          <a:effectLst/>
                          <a:latin typeface="Helvetica Neue" panose="02000503000000020004"/>
                        </a:rPr>
                        <a:t>Отсутствует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 kern="100" dirty="0">
                          <a:effectLst/>
                          <a:latin typeface="Helvetica Neue" panose="02000503000000020004"/>
                        </a:rPr>
                        <a:t>Есть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184190223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3A7D4CFD-4E64-46FD-B7D3-43F01BC5F8E3}"/>
              </a:ext>
            </a:extLst>
          </p:cNvPr>
          <p:cNvSpPr txBox="1"/>
          <p:nvPr/>
        </p:nvSpPr>
        <p:spPr>
          <a:xfrm>
            <a:off x="771331" y="6253190"/>
            <a:ext cx="10582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kern="100" dirty="0">
                <a:effectLst/>
                <a:latin typeface="Helvetica Neue" panose="02000503000000020004"/>
                <a:ea typeface="Calibri" panose="020F0502020204030204" pitchFamily="34" charset="0"/>
              </a:rPr>
              <a:t>Значения качественных характеристик приведены относительно элементов таблицы</a:t>
            </a:r>
            <a:endParaRPr lang="ru-RU" dirty="0">
              <a:latin typeface="Helvetica Neue" panose="0200050300000002000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B4DC08-9F80-4630-8299-1A995FF65D42}"/>
              </a:ext>
            </a:extLst>
          </p:cNvPr>
          <p:cNvSpPr txBox="1"/>
          <p:nvPr/>
        </p:nvSpPr>
        <p:spPr>
          <a:xfrm>
            <a:off x="834403" y="1634314"/>
            <a:ext cx="109014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latin typeface="Helvetica Neue" panose="02000503000000020004"/>
              </a:rPr>
              <a:t>Сравнение мульти архитектурных эмуляторов встраиваемых систем 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42351576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502563-780D-9A4C-8688-21BD4E6EF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6</a:t>
            </a:fld>
            <a:endParaRPr lang="ru-RU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5244247D-458B-804E-8660-B8C8BACFDC3F}"/>
              </a:ext>
            </a:extLst>
          </p:cNvPr>
          <p:cNvSpPr txBox="1">
            <a:spLocks/>
          </p:cNvSpPr>
          <p:nvPr/>
        </p:nvSpPr>
        <p:spPr>
          <a:xfrm>
            <a:off x="-1" y="-16805"/>
            <a:ext cx="12192001" cy="94120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+mn-lt"/>
              </a:rPr>
              <a:t>	</a:t>
            </a:r>
            <a:r>
              <a:rPr lang="ru-RU" b="1" dirty="0">
                <a:latin typeface="+mn-lt"/>
              </a:rPr>
              <a:t>Обзор средств разработки ПО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C1B6FE-0157-D842-B40B-5230337F32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7" y="68686"/>
            <a:ext cx="811437" cy="7920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108A182-E882-F649-9105-60A469C17A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37130"/>
            <a:ext cx="697948" cy="823580"/>
          </a:xfrm>
          <a:prstGeom prst="rect">
            <a:avLst/>
          </a:prstGeom>
          <a:effectLst/>
        </p:spPr>
      </p:pic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462D99D7-2D01-45A2-980B-0DF8E53C04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0179200"/>
              </p:ext>
            </p:extLst>
          </p:nvPr>
        </p:nvGraphicFramePr>
        <p:xfrm>
          <a:off x="834403" y="1161248"/>
          <a:ext cx="10519397" cy="5155629"/>
        </p:xfrm>
        <a:graphic>
          <a:graphicData uri="http://schemas.openxmlformats.org/drawingml/2006/table">
            <a:tbl>
              <a:tblPr firstRow="1" firstCol="1" bandRow="1">
                <a:tableStyleId>{5FD0F851-EC5A-4D38-B0AD-8093EC10F338}</a:tableStyleId>
              </a:tblPr>
              <a:tblGrid>
                <a:gridCol w="1682964">
                  <a:extLst>
                    <a:ext uri="{9D8B030D-6E8A-4147-A177-3AD203B41FA5}">
                      <a16:colId xmlns:a16="http://schemas.microsoft.com/office/drawing/2014/main" val="983327999"/>
                    </a:ext>
                  </a:extLst>
                </a:gridCol>
                <a:gridCol w="3421225">
                  <a:extLst>
                    <a:ext uri="{9D8B030D-6E8A-4147-A177-3AD203B41FA5}">
                      <a16:colId xmlns:a16="http://schemas.microsoft.com/office/drawing/2014/main" val="3070786675"/>
                    </a:ext>
                  </a:extLst>
                </a:gridCol>
                <a:gridCol w="2873828">
                  <a:extLst>
                    <a:ext uri="{9D8B030D-6E8A-4147-A177-3AD203B41FA5}">
                      <a16:colId xmlns:a16="http://schemas.microsoft.com/office/drawing/2014/main" val="40221874"/>
                    </a:ext>
                  </a:extLst>
                </a:gridCol>
                <a:gridCol w="2541380">
                  <a:extLst>
                    <a:ext uri="{9D8B030D-6E8A-4147-A177-3AD203B41FA5}">
                      <a16:colId xmlns:a16="http://schemas.microsoft.com/office/drawing/2014/main" val="168951822"/>
                    </a:ext>
                  </a:extLst>
                </a:gridCol>
              </a:tblGrid>
              <a:tr h="786479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 kern="100" dirty="0">
                          <a:effectLst/>
                          <a:latin typeface="Helvetica Neue" panose="02000503000000020004"/>
                        </a:rPr>
                        <a:t>Средство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 kern="100" dirty="0">
                          <a:effectLst/>
                          <a:latin typeface="Helvetica Neue" panose="02000503000000020004"/>
                        </a:rPr>
                        <a:t>Способ преобразования исходного кода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 kern="100" dirty="0">
                          <a:effectLst/>
                          <a:latin typeface="Helvetica Neue" panose="02000503000000020004"/>
                        </a:rPr>
                        <a:t>Распространенность</a:t>
                      </a:r>
                    </a:p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 kern="100" dirty="0">
                          <a:effectLst/>
                          <a:latin typeface="Helvetica Neue" panose="020005030000000200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n-US" sz="2000" kern="100" dirty="0">
                          <a:effectLst/>
                          <a:latin typeface="Helvetica Neue" panose="020005030000000200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TIOBE Index</a:t>
                      </a:r>
                      <a:r>
                        <a:rPr lang="ru-RU" sz="2000" kern="100" dirty="0">
                          <a:effectLst/>
                          <a:latin typeface="Helvetica Neue" panose="020005030000000200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), доля рынка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 kern="100" dirty="0">
                          <a:effectLst/>
                          <a:latin typeface="Helvetica Neue" panose="020005030000000200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Количество синтаксический абстракций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253354951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Helvetica Neue" panose="020005030000000200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Python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 kern="100" dirty="0">
                          <a:effectLst/>
                          <a:latin typeface="Helvetica Neue" panose="020005030000000200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Интерпретация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 kern="100" dirty="0">
                          <a:effectLst/>
                          <a:latin typeface="Helvetica Neue" panose="020005030000000200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15%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 kern="100" dirty="0">
                          <a:effectLst/>
                          <a:latin typeface="Helvetica Neue" panose="020005030000000200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Высокое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015120587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 err="1">
                          <a:effectLst/>
                          <a:latin typeface="Helvetica Neue" panose="02000503000000020004"/>
                        </a:rPr>
                        <a:t>Cython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 kern="100" dirty="0">
                          <a:effectLst/>
                          <a:latin typeface="Helvetica Neue" panose="020005030000000200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Компиляция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Helvetica Neue" panose="020005030000000200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&lt;0.2%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 kern="100" dirty="0">
                          <a:effectLst/>
                          <a:latin typeface="Helvetica Neue" panose="020005030000000200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Высокое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355734980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Helvetica Neue" panose="02000503000000020004"/>
                        </a:rPr>
                        <a:t>JavaScript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000" kern="100" dirty="0">
                          <a:effectLst/>
                          <a:latin typeface="Helvetica Neue" panose="020005030000000200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Интерпретация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Helvetica Neue" panose="020005030000000200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3%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 kern="100" dirty="0">
                          <a:effectLst/>
                          <a:latin typeface="Helvetica Neue" panose="020005030000000200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Среднее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544835370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Helvetica Neue" panose="02000503000000020004"/>
                        </a:rPr>
                        <a:t>C#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 kern="100" dirty="0">
                          <a:effectLst/>
                          <a:latin typeface="Helvetica Neue" panose="020005030000000200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Байт-код (</a:t>
                      </a:r>
                      <a:r>
                        <a:rPr lang="en-US" sz="2000" kern="100" dirty="0">
                          <a:effectLst/>
                          <a:latin typeface="Helvetica Neue" panose="020005030000000200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JVM</a:t>
                      </a:r>
                      <a:r>
                        <a:rPr lang="ru-RU" sz="2000" kern="100" dirty="0">
                          <a:effectLst/>
                          <a:latin typeface="Helvetica Neue" panose="020005030000000200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)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Helvetica Neue" panose="020005030000000200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7%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 kern="100" dirty="0">
                          <a:effectLst/>
                          <a:latin typeface="Helvetica Neue" panose="020005030000000200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Среднее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486733781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Helvetica Neue" panose="02000503000000020004"/>
                        </a:rPr>
                        <a:t>Rust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 kern="100" dirty="0">
                          <a:effectLst/>
                          <a:latin typeface="Helvetica Neue" panose="020005030000000200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Компиляция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Helvetica Neue" panose="020005030000000200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1%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 kern="100" dirty="0">
                          <a:effectLst/>
                          <a:latin typeface="Helvetica Neue" panose="020005030000000200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Среднее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56004859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Helvetica Neue" panose="02000503000000020004"/>
                        </a:rPr>
                        <a:t>Kotlin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000" kern="100" dirty="0">
                          <a:effectLst/>
                          <a:latin typeface="Helvetica Neue" panose="020005030000000200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Байт-код (</a:t>
                      </a:r>
                      <a:r>
                        <a:rPr lang="en-US" sz="2000" kern="100" dirty="0">
                          <a:effectLst/>
                          <a:latin typeface="Helvetica Neue" panose="020005030000000200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JVM</a:t>
                      </a:r>
                      <a:r>
                        <a:rPr lang="ru-RU" sz="2000" kern="100" dirty="0">
                          <a:effectLst/>
                          <a:latin typeface="Helvetica Neue" panose="020005030000000200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)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Helvetica Neue" panose="020005030000000200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1%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 kern="100" dirty="0">
                          <a:effectLst/>
                          <a:latin typeface="Helvetica Neue" panose="020005030000000200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Высокое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514194035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Helvetica Neue" panose="020005030000000200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 kern="100" dirty="0">
                          <a:effectLst/>
                          <a:latin typeface="Helvetica Neue" panose="020005030000000200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Компиляция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 kern="100" dirty="0">
                          <a:effectLst/>
                          <a:latin typeface="Helvetica Neue" panose="020005030000000200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11%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 kern="100" dirty="0">
                          <a:effectLst/>
                          <a:latin typeface="Helvetica Neue" panose="020005030000000200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Низкое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354295925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E4A13848-46FE-4E19-971F-2CD2B418A5F1}"/>
              </a:ext>
            </a:extLst>
          </p:cNvPr>
          <p:cNvSpPr txBox="1"/>
          <p:nvPr/>
        </p:nvSpPr>
        <p:spPr>
          <a:xfrm>
            <a:off x="771331" y="6369062"/>
            <a:ext cx="10582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kern="100" dirty="0">
                <a:effectLst/>
                <a:latin typeface="Helvetica Neue" panose="02000503000000020004"/>
                <a:ea typeface="Calibri" panose="020F0502020204030204" pitchFamily="34" charset="0"/>
              </a:rPr>
              <a:t>Значения качественных характеристик приведены относительно элементов таблицы</a:t>
            </a:r>
            <a:endParaRPr lang="ru-RU" dirty="0">
              <a:latin typeface="Helvetica Neue" panose="02000503000000020004"/>
            </a:endParaRPr>
          </a:p>
        </p:txBody>
      </p:sp>
    </p:spTree>
    <p:extLst>
      <p:ext uri="{BB962C8B-B14F-4D97-AF65-F5344CB8AC3E}">
        <p14:creationId xmlns:p14="http://schemas.microsoft.com/office/powerpoint/2010/main" val="20174492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502563-780D-9A4C-8688-21BD4E6EF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7</a:t>
            </a:fld>
            <a:endParaRPr lang="ru-RU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5244247D-458B-804E-8660-B8C8BACFDC3F}"/>
              </a:ext>
            </a:extLst>
          </p:cNvPr>
          <p:cNvSpPr txBox="1">
            <a:spLocks/>
          </p:cNvSpPr>
          <p:nvPr/>
        </p:nvSpPr>
        <p:spPr>
          <a:xfrm>
            <a:off x="-1" y="-16805"/>
            <a:ext cx="12192001" cy="94120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+mn-lt"/>
              </a:rPr>
              <a:t>	</a:t>
            </a:r>
            <a:r>
              <a:rPr lang="ru-RU" sz="4000" b="1" dirty="0">
                <a:latin typeface="+mn-lt"/>
              </a:rPr>
              <a:t>Методика исследования быстродействия ЯП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C1B6FE-0157-D842-B40B-5230337F32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7" y="68686"/>
            <a:ext cx="811437" cy="7920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108A182-E882-F649-9105-60A469C17A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37130"/>
            <a:ext cx="697948" cy="823580"/>
          </a:xfrm>
          <a:prstGeom prst="rect">
            <a:avLst/>
          </a:prstGeom>
          <a:effectLst/>
        </p:spPr>
      </p:pic>
      <p:sp>
        <p:nvSpPr>
          <p:cNvPr id="10" name="Объект 2">
            <a:extLst>
              <a:ext uri="{FF2B5EF4-FFF2-40B4-BE49-F238E27FC236}">
                <a16:creationId xmlns:a16="http://schemas.microsoft.com/office/drawing/2014/main" id="{80E79F5E-74A1-452D-AB16-BD22962409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9335" y="1373475"/>
            <a:ext cx="11369040" cy="4838194"/>
          </a:xfrm>
        </p:spPr>
        <p:txBody>
          <a:bodyPr>
            <a:no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ru-RU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Разработка идентичных алгоритмов с использованием базовых синтаксических конструкций ЯП и идентичного интерфейса передачи входных данных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Генерация случайных входных данных в заданных диапазонах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Запуск контейнера с образом ОС и окружением для исследуемых ЯП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Старт отсчета времени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Запуск выполнения алгоритма 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Окончание отсчета времени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Сохранение результатов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Повторение пунктов 3 – 7 для других исследуемых ЯП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Повторение пунктов 2 – 8 для заданное количество раз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Вычисление среднего арифметического скорости выполнения для каждого ЯП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Построение графика сравнения быстродействия ЯП</a:t>
            </a:r>
          </a:p>
          <a:p>
            <a:pPr marL="457200" indent="-457200">
              <a:buFont typeface="+mj-lt"/>
              <a:buAutoNum type="arabicPeriod"/>
            </a:pPr>
            <a:endParaRPr lang="ru-RU" sz="20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93597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502563-780D-9A4C-8688-21BD4E6EF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8</a:t>
            </a:fld>
            <a:endParaRPr lang="ru-RU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5244247D-458B-804E-8660-B8C8BACFDC3F}"/>
              </a:ext>
            </a:extLst>
          </p:cNvPr>
          <p:cNvSpPr txBox="1">
            <a:spLocks/>
          </p:cNvSpPr>
          <p:nvPr/>
        </p:nvSpPr>
        <p:spPr>
          <a:xfrm>
            <a:off x="-1" y="-16805"/>
            <a:ext cx="12192001" cy="94120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+mn-lt"/>
              </a:rPr>
              <a:t>	</a:t>
            </a:r>
            <a:r>
              <a:rPr lang="ru-RU" sz="4000" b="1" dirty="0">
                <a:latin typeface="+mn-lt"/>
              </a:rPr>
              <a:t>Разработка ПО для исследования ЯП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C1B6FE-0157-D842-B40B-5230337F32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7" y="68686"/>
            <a:ext cx="811437" cy="7920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108A182-E882-F649-9105-60A469C17A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37130"/>
            <a:ext cx="697948" cy="823580"/>
          </a:xfrm>
          <a:prstGeom prst="rect">
            <a:avLst/>
          </a:prstGeom>
          <a:effectLst/>
        </p:spPr>
      </p:pic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E0B9D570-6731-44BB-AC1E-9D7F60B6DA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544" y="2875648"/>
            <a:ext cx="11642910" cy="3377542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BB04CD7-5B1F-4BE0-8AAC-F70055042F14}"/>
              </a:ext>
            </a:extLst>
          </p:cNvPr>
          <p:cNvSpPr txBox="1"/>
          <p:nvPr/>
        </p:nvSpPr>
        <p:spPr>
          <a:xfrm>
            <a:off x="274544" y="1244432"/>
            <a:ext cx="937330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Helvetica Neue" panose="02000503000000020004"/>
              </a:rPr>
              <a:t>Flexible Programming Language Benchmarking (FPLB)</a:t>
            </a:r>
            <a:endParaRPr lang="ru-RU" sz="2000" dirty="0">
              <a:latin typeface="Helvetica Neue" panose="02000503000000020004"/>
            </a:endParaRPr>
          </a:p>
          <a:p>
            <a:r>
              <a:rPr lang="ru-RU" sz="2000" dirty="0">
                <a:latin typeface="Helvetica Neue" panose="02000503000000020004"/>
              </a:rPr>
              <a:t>Гибкий Бенчмаркинг Языков Программирования </a:t>
            </a:r>
            <a:endParaRPr lang="en-US" sz="2000" dirty="0">
              <a:latin typeface="Helvetica Neue" panose="02000503000000020004"/>
            </a:endParaRPr>
          </a:p>
          <a:p>
            <a:endParaRPr lang="en-US" sz="2000" dirty="0">
              <a:latin typeface="Helvetica Neue" panose="02000503000000020004"/>
            </a:endParaRPr>
          </a:p>
          <a:p>
            <a:endParaRPr lang="en-US" sz="2000" dirty="0">
              <a:latin typeface="Helvetica Neue" panose="02000503000000020004"/>
            </a:endParaRPr>
          </a:p>
          <a:p>
            <a:r>
              <a:rPr lang="ru-RU" sz="2000" dirty="0">
                <a:latin typeface="Helvetica Neue" panose="02000503000000020004"/>
              </a:rPr>
              <a:t>Диаграмма классов ПО для исследования быстродействия ЯП «</a:t>
            </a:r>
            <a:r>
              <a:rPr lang="en-US" sz="2000" dirty="0">
                <a:latin typeface="Helvetica Neue" panose="02000503000000020004"/>
              </a:rPr>
              <a:t>FPLB</a:t>
            </a:r>
            <a:r>
              <a:rPr lang="ru-RU" sz="2000" dirty="0">
                <a:latin typeface="Helvetica Neue" panose="02000503000000020004"/>
              </a:rPr>
              <a:t>»</a:t>
            </a:r>
            <a:endParaRPr lang="en-US" sz="2000" dirty="0">
              <a:latin typeface="Helvetica Neue" panose="02000503000000020004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75DE12-E870-4412-BE25-1C1813A949E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4022" y="1059393"/>
            <a:ext cx="1861457" cy="1861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8728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502563-780D-9A4C-8688-21BD4E6EF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9</a:t>
            </a:fld>
            <a:endParaRPr lang="ru-RU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5244247D-458B-804E-8660-B8C8BACFDC3F}"/>
              </a:ext>
            </a:extLst>
          </p:cNvPr>
          <p:cNvSpPr txBox="1">
            <a:spLocks/>
          </p:cNvSpPr>
          <p:nvPr/>
        </p:nvSpPr>
        <p:spPr>
          <a:xfrm>
            <a:off x="-1" y="-16805"/>
            <a:ext cx="12192001" cy="94120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+mn-lt"/>
              </a:rPr>
              <a:t>	</a:t>
            </a:r>
            <a:r>
              <a:rPr lang="ru-RU" sz="4000" b="1" dirty="0">
                <a:latin typeface="+mn-lt"/>
              </a:rPr>
              <a:t>Блок-схема алгоритма ПО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C1B6FE-0157-D842-B40B-5230337F32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7" y="68686"/>
            <a:ext cx="811437" cy="7920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108A182-E882-F649-9105-60A469C17A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37130"/>
            <a:ext cx="697948" cy="823580"/>
          </a:xfrm>
          <a:prstGeom prst="rect">
            <a:avLst/>
          </a:prstGeom>
          <a:effectLst/>
        </p:spPr>
      </p:pic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02B398EE-82B3-4B17-8F7B-01A74A7687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649" y="1173579"/>
            <a:ext cx="7906139" cy="5615735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E29ABD6-DB4B-482A-A5EF-714E3A90A9ED}"/>
              </a:ext>
            </a:extLst>
          </p:cNvPr>
          <p:cNvSpPr txBox="1"/>
          <p:nvPr/>
        </p:nvSpPr>
        <p:spPr>
          <a:xfrm>
            <a:off x="8391331" y="3300415"/>
            <a:ext cx="34523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dirty="0">
                <a:latin typeface="Helvetica Neue" panose="02000503000000020004"/>
              </a:rPr>
              <a:t>Блок-схема алгоритма работы ПО </a:t>
            </a:r>
            <a:r>
              <a:rPr lang="ru-RU" sz="1800" dirty="0">
                <a:latin typeface="Helvetica Neue" panose="02000503000000020004"/>
              </a:rPr>
              <a:t>для исследован</a:t>
            </a:r>
            <a:r>
              <a:rPr lang="ru-RU" dirty="0">
                <a:latin typeface="Helvetica Neue" panose="02000503000000020004"/>
              </a:rPr>
              <a:t>ия быстродействия языков программирования «</a:t>
            </a:r>
            <a:r>
              <a:rPr lang="en-US" dirty="0">
                <a:latin typeface="Helvetica Neue" panose="02000503000000020004"/>
              </a:rPr>
              <a:t>FPLB</a:t>
            </a:r>
            <a:r>
              <a:rPr lang="ru-RU" dirty="0">
                <a:latin typeface="Helvetica Neue" panose="02000503000000020004"/>
              </a:rPr>
              <a:t>»</a:t>
            </a:r>
          </a:p>
        </p:txBody>
      </p:sp>
    </p:spTree>
    <p:extLst>
      <p:ext uri="{BB962C8B-B14F-4D97-AF65-F5344CB8AC3E}">
        <p14:creationId xmlns:p14="http://schemas.microsoft.com/office/powerpoint/2010/main" val="3051840620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2493</TotalTime>
  <Words>1376</Words>
  <Application>Microsoft Office PowerPoint</Application>
  <PresentationFormat>Widescreen</PresentationFormat>
  <Paragraphs>279</Paragraphs>
  <Slides>26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Arial</vt:lpstr>
      <vt:lpstr>Calibri</vt:lpstr>
      <vt:lpstr>Calibri Light</vt:lpstr>
      <vt:lpstr>Helvetica Neue</vt:lpstr>
      <vt:lpstr>Tahoma</vt:lpstr>
      <vt:lpstr>Times New Roman</vt:lpstr>
      <vt:lpstr>Тема Office</vt:lpstr>
      <vt:lpstr>Выпускная квалификационная работа магистра «Разработка эмулятора ядра MIPS с использованием современных средств и методов проектирования ПО»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/>
  <cp:lastModifiedBy>Kirill Kutaev</cp:lastModifiedBy>
  <cp:revision>266</cp:revision>
  <dcterms:created xsi:type="dcterms:W3CDTF">2021-05-29T20:28:04Z</dcterms:created>
  <dcterms:modified xsi:type="dcterms:W3CDTF">2024-03-18T18:54:23Z</dcterms:modified>
</cp:coreProperties>
</file>